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6"/>
  </p:notesMasterIdLst>
  <p:sldIdLst>
    <p:sldId id="335" r:id="rId2"/>
    <p:sldId id="256" r:id="rId3"/>
    <p:sldId id="257" r:id="rId4"/>
    <p:sldId id="258" r:id="rId5"/>
    <p:sldId id="260" r:id="rId6"/>
    <p:sldId id="261" r:id="rId7"/>
    <p:sldId id="262" r:id="rId8"/>
    <p:sldId id="263" r:id="rId9"/>
    <p:sldId id="268" r:id="rId10"/>
    <p:sldId id="264" r:id="rId11"/>
    <p:sldId id="265" r:id="rId12"/>
    <p:sldId id="266" r:id="rId13"/>
    <p:sldId id="277" r:id="rId14"/>
    <p:sldId id="269" r:id="rId15"/>
    <p:sldId id="270" r:id="rId16"/>
    <p:sldId id="271" r:id="rId17"/>
    <p:sldId id="272" r:id="rId18"/>
    <p:sldId id="273" r:id="rId19"/>
    <p:sldId id="278" r:id="rId20"/>
    <p:sldId id="279" r:id="rId21"/>
    <p:sldId id="274" r:id="rId22"/>
    <p:sldId id="275" r:id="rId23"/>
    <p:sldId id="280" r:id="rId24"/>
    <p:sldId id="281" r:id="rId25"/>
    <p:sldId id="282" r:id="rId26"/>
    <p:sldId id="283" r:id="rId27"/>
    <p:sldId id="284" r:id="rId28"/>
    <p:sldId id="285" r:id="rId29"/>
    <p:sldId id="303" r:id="rId30"/>
    <p:sldId id="307" r:id="rId31"/>
    <p:sldId id="308" r:id="rId32"/>
    <p:sldId id="306" r:id="rId33"/>
    <p:sldId id="309" r:id="rId34"/>
    <p:sldId id="286" r:id="rId35"/>
    <p:sldId id="304" r:id="rId36"/>
    <p:sldId id="287" r:id="rId37"/>
    <p:sldId id="288" r:id="rId38"/>
    <p:sldId id="289" r:id="rId39"/>
    <p:sldId id="290" r:id="rId40"/>
    <p:sldId id="305" r:id="rId41"/>
    <p:sldId id="291" r:id="rId42"/>
    <p:sldId id="292" r:id="rId43"/>
    <p:sldId id="293" r:id="rId44"/>
    <p:sldId id="294" r:id="rId45"/>
    <p:sldId id="310" r:id="rId46"/>
    <p:sldId id="311" r:id="rId47"/>
    <p:sldId id="312" r:id="rId48"/>
    <p:sldId id="313" r:id="rId49"/>
    <p:sldId id="314" r:id="rId50"/>
    <p:sldId id="315" r:id="rId51"/>
    <p:sldId id="295" r:id="rId52"/>
    <p:sldId id="318" r:id="rId53"/>
    <p:sldId id="317" r:id="rId54"/>
    <p:sldId id="319" r:id="rId55"/>
    <p:sldId id="296" r:id="rId56"/>
    <p:sldId id="297" r:id="rId57"/>
    <p:sldId id="298" r:id="rId58"/>
    <p:sldId id="299" r:id="rId59"/>
    <p:sldId id="389" r:id="rId60"/>
    <p:sldId id="386" r:id="rId61"/>
    <p:sldId id="387" r:id="rId62"/>
    <p:sldId id="390" r:id="rId63"/>
    <p:sldId id="391" r:id="rId64"/>
    <p:sldId id="392" r:id="rId65"/>
    <p:sldId id="393" r:id="rId66"/>
    <p:sldId id="394" r:id="rId67"/>
    <p:sldId id="395" r:id="rId68"/>
    <p:sldId id="396" r:id="rId69"/>
    <p:sldId id="397" r:id="rId70"/>
    <p:sldId id="398" r:id="rId71"/>
    <p:sldId id="399" r:id="rId72"/>
    <p:sldId id="400" r:id="rId73"/>
    <p:sldId id="401" r:id="rId74"/>
    <p:sldId id="402" r:id="rId75"/>
    <p:sldId id="403" r:id="rId76"/>
    <p:sldId id="300" r:id="rId77"/>
    <p:sldId id="301" r:id="rId78"/>
    <p:sldId id="322" r:id="rId79"/>
    <p:sldId id="326" r:id="rId80"/>
    <p:sldId id="323" r:id="rId81"/>
    <p:sldId id="324" r:id="rId82"/>
    <p:sldId id="325" r:id="rId83"/>
    <p:sldId id="327" r:id="rId84"/>
    <p:sldId id="328" r:id="rId85"/>
    <p:sldId id="329" r:id="rId86"/>
    <p:sldId id="330" r:id="rId87"/>
    <p:sldId id="331" r:id="rId88"/>
    <p:sldId id="332" r:id="rId89"/>
    <p:sldId id="333" r:id="rId90"/>
    <p:sldId id="334" r:id="rId91"/>
    <p:sldId id="388"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38" r:id="rId120"/>
    <p:sldId id="380" r:id="rId121"/>
    <p:sldId id="381" r:id="rId122"/>
    <p:sldId id="382" r:id="rId123"/>
    <p:sldId id="383" r:id="rId124"/>
    <p:sldId id="384" r:id="rId125"/>
    <p:sldId id="385" r:id="rId126"/>
    <p:sldId id="339" r:id="rId127"/>
    <p:sldId id="340" r:id="rId128"/>
    <p:sldId id="341" r:id="rId129"/>
    <p:sldId id="342" r:id="rId130"/>
    <p:sldId id="343" r:id="rId131"/>
    <p:sldId id="344" r:id="rId132"/>
    <p:sldId id="345" r:id="rId133"/>
    <p:sldId id="346" r:id="rId134"/>
    <p:sldId id="347" r:id="rId135"/>
    <p:sldId id="348" r:id="rId136"/>
    <p:sldId id="349" r:id="rId137"/>
    <p:sldId id="350" r:id="rId138"/>
    <p:sldId id="351" r:id="rId139"/>
    <p:sldId id="352" r:id="rId140"/>
    <p:sldId id="405" r:id="rId141"/>
    <p:sldId id="415" r:id="rId142"/>
    <p:sldId id="416" r:id="rId143"/>
    <p:sldId id="417" r:id="rId144"/>
    <p:sldId id="418" r:id="rId145"/>
    <p:sldId id="419" r:id="rId146"/>
    <p:sldId id="420" r:id="rId147"/>
    <p:sldId id="406" r:id="rId148"/>
    <p:sldId id="407" r:id="rId149"/>
    <p:sldId id="408" r:id="rId150"/>
    <p:sldId id="409" r:id="rId151"/>
    <p:sldId id="421" r:id="rId152"/>
    <p:sldId id="422" r:id="rId153"/>
    <p:sldId id="423" r:id="rId154"/>
    <p:sldId id="424" r:id="rId155"/>
    <p:sldId id="425" r:id="rId156"/>
    <p:sldId id="426" r:id="rId157"/>
    <p:sldId id="427" r:id="rId158"/>
    <p:sldId id="428" r:id="rId159"/>
    <p:sldId id="429" r:id="rId160"/>
    <p:sldId id="410" r:id="rId161"/>
    <p:sldId id="411" r:id="rId162"/>
    <p:sldId id="412" r:id="rId163"/>
    <p:sldId id="413" r:id="rId164"/>
    <p:sldId id="414" r:id="rId1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p:cViewPr varScale="1">
        <p:scale>
          <a:sx n="69" d="100"/>
          <a:sy n="69" d="100"/>
        </p:scale>
        <p:origin x="-141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34061-5A6A-486B-B898-914B5042EBC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1E85CDB-BEF0-4A1D-907E-CA7FBF8EAC31}">
      <dgm:prSet phldrT="[Text]"/>
      <dgm:spPr/>
      <dgm:t>
        <a:bodyPr/>
        <a:lstStyle/>
        <a:p>
          <a:r>
            <a:rPr lang="en-US" dirty="0" smtClean="0"/>
            <a:t>Semiconductor Material type</a:t>
          </a:r>
          <a:endParaRPr lang="en-US" dirty="0"/>
        </a:p>
      </dgm:t>
    </dgm:pt>
    <dgm:pt modelId="{CC8AA87C-7637-4972-8C7D-786C48E0E909}" type="parTrans" cxnId="{5FF5FBFC-2649-4691-A34C-2CE02CB93F8B}">
      <dgm:prSet/>
      <dgm:spPr/>
      <dgm:t>
        <a:bodyPr/>
        <a:lstStyle/>
        <a:p>
          <a:endParaRPr lang="en-US"/>
        </a:p>
      </dgm:t>
    </dgm:pt>
    <dgm:pt modelId="{4752C885-AF15-4BBD-88B7-EDBB392709AF}" type="sibTrans" cxnId="{5FF5FBFC-2649-4691-A34C-2CE02CB93F8B}">
      <dgm:prSet/>
      <dgm:spPr/>
      <dgm:t>
        <a:bodyPr/>
        <a:lstStyle/>
        <a:p>
          <a:endParaRPr lang="en-US"/>
        </a:p>
      </dgm:t>
    </dgm:pt>
    <dgm:pt modelId="{4E9DEAE6-54BA-4EE9-BDB5-F637A4333503}">
      <dgm:prSet phldrT="[Text]"/>
      <dgm:spPr/>
      <dgm:t>
        <a:bodyPr/>
        <a:lstStyle/>
        <a:p>
          <a:r>
            <a:rPr lang="en-US" dirty="0" smtClean="0"/>
            <a:t>Single Crystal </a:t>
          </a:r>
          <a:r>
            <a:rPr lang="en-US" dirty="0" err="1" smtClean="0"/>
            <a:t>eg</a:t>
          </a:r>
          <a:r>
            <a:rPr lang="en-US" dirty="0" smtClean="0"/>
            <a:t>. Si and Ge</a:t>
          </a:r>
          <a:endParaRPr lang="en-US" dirty="0"/>
        </a:p>
      </dgm:t>
    </dgm:pt>
    <dgm:pt modelId="{87512F9E-05C8-4F78-9E68-9E5FE0FC660D}" type="parTrans" cxnId="{A310CE6C-0148-4017-80B1-93ABD939BDA5}">
      <dgm:prSet/>
      <dgm:spPr/>
      <dgm:t>
        <a:bodyPr/>
        <a:lstStyle/>
        <a:p>
          <a:endParaRPr lang="en-US"/>
        </a:p>
      </dgm:t>
    </dgm:pt>
    <dgm:pt modelId="{7DF7B064-96B3-4466-8238-F12E690431BA}" type="sibTrans" cxnId="{A310CE6C-0148-4017-80B1-93ABD939BDA5}">
      <dgm:prSet/>
      <dgm:spPr/>
      <dgm:t>
        <a:bodyPr/>
        <a:lstStyle/>
        <a:p>
          <a:endParaRPr lang="en-US"/>
        </a:p>
      </dgm:t>
    </dgm:pt>
    <dgm:pt modelId="{07629747-3C31-47A4-92D9-F6C64B15A52D}">
      <dgm:prSet phldrT="[Text]"/>
      <dgm:spPr/>
      <dgm:t>
        <a:bodyPr/>
        <a:lstStyle/>
        <a:p>
          <a:r>
            <a:rPr lang="en-US" dirty="0" smtClean="0"/>
            <a:t>Compound </a:t>
          </a:r>
          <a:r>
            <a:rPr lang="en-US" dirty="0" err="1" smtClean="0"/>
            <a:t>eg</a:t>
          </a:r>
          <a:r>
            <a:rPr lang="en-US" dirty="0" smtClean="0"/>
            <a:t>. GaAs, </a:t>
          </a:r>
          <a:r>
            <a:rPr lang="en-US" dirty="0" err="1" smtClean="0"/>
            <a:t>CdS</a:t>
          </a:r>
          <a:r>
            <a:rPr lang="en-US" dirty="0" smtClean="0"/>
            <a:t>, </a:t>
          </a:r>
          <a:r>
            <a:rPr lang="en-US" dirty="0" err="1" smtClean="0"/>
            <a:t>GaN</a:t>
          </a:r>
          <a:r>
            <a:rPr lang="en-US" dirty="0" smtClean="0"/>
            <a:t> and </a:t>
          </a:r>
          <a:r>
            <a:rPr lang="en-US" dirty="0" err="1" smtClean="0"/>
            <a:t>GaAsP</a:t>
          </a:r>
          <a:endParaRPr lang="en-US" dirty="0"/>
        </a:p>
      </dgm:t>
    </dgm:pt>
    <dgm:pt modelId="{B909804C-8E46-452D-83FE-D74D7D1DBFC3}" type="parTrans" cxnId="{CAFF6042-8609-4C9F-86CE-7BE9061AB334}">
      <dgm:prSet/>
      <dgm:spPr/>
      <dgm:t>
        <a:bodyPr/>
        <a:lstStyle/>
        <a:p>
          <a:endParaRPr lang="en-US"/>
        </a:p>
      </dgm:t>
    </dgm:pt>
    <dgm:pt modelId="{3F21EFE8-30AB-47C2-B3C0-B9318C58BE43}" type="sibTrans" cxnId="{CAFF6042-8609-4C9F-86CE-7BE9061AB334}">
      <dgm:prSet/>
      <dgm:spPr/>
      <dgm:t>
        <a:bodyPr/>
        <a:lstStyle/>
        <a:p>
          <a:endParaRPr lang="en-US"/>
        </a:p>
      </dgm:t>
    </dgm:pt>
    <dgm:pt modelId="{562BE885-82E3-4832-9643-9FF307B4472B}" type="pres">
      <dgm:prSet presAssocID="{B2F34061-5A6A-486B-B898-914B5042EBC1}" presName="hierChild1" presStyleCnt="0">
        <dgm:presLayoutVars>
          <dgm:orgChart val="1"/>
          <dgm:chPref val="1"/>
          <dgm:dir/>
          <dgm:animOne val="branch"/>
          <dgm:animLvl val="lvl"/>
          <dgm:resizeHandles/>
        </dgm:presLayoutVars>
      </dgm:prSet>
      <dgm:spPr/>
      <dgm:t>
        <a:bodyPr/>
        <a:lstStyle/>
        <a:p>
          <a:endParaRPr lang="en-US"/>
        </a:p>
      </dgm:t>
    </dgm:pt>
    <dgm:pt modelId="{0962D056-86FD-44B8-BBAC-A49C48622394}" type="pres">
      <dgm:prSet presAssocID="{31E85CDB-BEF0-4A1D-907E-CA7FBF8EAC31}" presName="hierRoot1" presStyleCnt="0">
        <dgm:presLayoutVars>
          <dgm:hierBranch val="init"/>
        </dgm:presLayoutVars>
      </dgm:prSet>
      <dgm:spPr/>
    </dgm:pt>
    <dgm:pt modelId="{3923432D-41AA-4066-B623-FA587FA7E0AD}" type="pres">
      <dgm:prSet presAssocID="{31E85CDB-BEF0-4A1D-907E-CA7FBF8EAC31}" presName="rootComposite1" presStyleCnt="0"/>
      <dgm:spPr/>
    </dgm:pt>
    <dgm:pt modelId="{00921816-B9BB-435D-8FFC-2828D02793A3}" type="pres">
      <dgm:prSet presAssocID="{31E85CDB-BEF0-4A1D-907E-CA7FBF8EAC31}" presName="rootText1" presStyleLbl="node0" presStyleIdx="0" presStyleCnt="1">
        <dgm:presLayoutVars>
          <dgm:chPref val="3"/>
        </dgm:presLayoutVars>
      </dgm:prSet>
      <dgm:spPr/>
      <dgm:t>
        <a:bodyPr/>
        <a:lstStyle/>
        <a:p>
          <a:endParaRPr lang="en-US"/>
        </a:p>
      </dgm:t>
    </dgm:pt>
    <dgm:pt modelId="{DF007395-EC5D-4BAC-BE57-2EAD32ECBA08}" type="pres">
      <dgm:prSet presAssocID="{31E85CDB-BEF0-4A1D-907E-CA7FBF8EAC31}" presName="rootConnector1" presStyleLbl="node1" presStyleIdx="0" presStyleCnt="0"/>
      <dgm:spPr/>
      <dgm:t>
        <a:bodyPr/>
        <a:lstStyle/>
        <a:p>
          <a:endParaRPr lang="en-US"/>
        </a:p>
      </dgm:t>
    </dgm:pt>
    <dgm:pt modelId="{D8C34264-2BE8-49F1-BA25-4298868094C5}" type="pres">
      <dgm:prSet presAssocID="{31E85CDB-BEF0-4A1D-907E-CA7FBF8EAC31}" presName="hierChild2" presStyleCnt="0"/>
      <dgm:spPr/>
    </dgm:pt>
    <dgm:pt modelId="{C0B381DB-91CD-4CBB-8D37-553733630E93}" type="pres">
      <dgm:prSet presAssocID="{87512F9E-05C8-4F78-9E68-9E5FE0FC660D}" presName="Name37" presStyleLbl="parChTrans1D2" presStyleIdx="0" presStyleCnt="2"/>
      <dgm:spPr/>
      <dgm:t>
        <a:bodyPr/>
        <a:lstStyle/>
        <a:p>
          <a:endParaRPr lang="en-US"/>
        </a:p>
      </dgm:t>
    </dgm:pt>
    <dgm:pt modelId="{C27BB6AE-FEF3-4B69-ACD2-7D0E65A401EA}" type="pres">
      <dgm:prSet presAssocID="{4E9DEAE6-54BA-4EE9-BDB5-F637A4333503}" presName="hierRoot2" presStyleCnt="0">
        <dgm:presLayoutVars>
          <dgm:hierBranch val="init"/>
        </dgm:presLayoutVars>
      </dgm:prSet>
      <dgm:spPr/>
    </dgm:pt>
    <dgm:pt modelId="{FC4F07E2-7085-4310-A921-6441A4A5D0E2}" type="pres">
      <dgm:prSet presAssocID="{4E9DEAE6-54BA-4EE9-BDB5-F637A4333503}" presName="rootComposite" presStyleCnt="0"/>
      <dgm:spPr/>
    </dgm:pt>
    <dgm:pt modelId="{67EE3E72-45A6-4D30-80EB-61753E733A4E}" type="pres">
      <dgm:prSet presAssocID="{4E9DEAE6-54BA-4EE9-BDB5-F637A4333503}" presName="rootText" presStyleLbl="node2" presStyleIdx="0" presStyleCnt="2">
        <dgm:presLayoutVars>
          <dgm:chPref val="3"/>
        </dgm:presLayoutVars>
      </dgm:prSet>
      <dgm:spPr/>
      <dgm:t>
        <a:bodyPr/>
        <a:lstStyle/>
        <a:p>
          <a:endParaRPr lang="en-US"/>
        </a:p>
      </dgm:t>
    </dgm:pt>
    <dgm:pt modelId="{91E811E0-C91B-47BA-B60E-7F8137EEFE61}" type="pres">
      <dgm:prSet presAssocID="{4E9DEAE6-54BA-4EE9-BDB5-F637A4333503}" presName="rootConnector" presStyleLbl="node2" presStyleIdx="0" presStyleCnt="2"/>
      <dgm:spPr/>
      <dgm:t>
        <a:bodyPr/>
        <a:lstStyle/>
        <a:p>
          <a:endParaRPr lang="en-US"/>
        </a:p>
      </dgm:t>
    </dgm:pt>
    <dgm:pt modelId="{16DA06DD-2A72-491D-A0E5-3AA1AB380628}" type="pres">
      <dgm:prSet presAssocID="{4E9DEAE6-54BA-4EE9-BDB5-F637A4333503}" presName="hierChild4" presStyleCnt="0"/>
      <dgm:spPr/>
    </dgm:pt>
    <dgm:pt modelId="{431B856B-C93E-4A8D-B505-5984762D2874}" type="pres">
      <dgm:prSet presAssocID="{4E9DEAE6-54BA-4EE9-BDB5-F637A4333503}" presName="hierChild5" presStyleCnt="0"/>
      <dgm:spPr/>
    </dgm:pt>
    <dgm:pt modelId="{86981683-76CF-412C-91D3-6886D2B4979E}" type="pres">
      <dgm:prSet presAssocID="{B909804C-8E46-452D-83FE-D74D7D1DBFC3}" presName="Name37" presStyleLbl="parChTrans1D2" presStyleIdx="1" presStyleCnt="2"/>
      <dgm:spPr/>
      <dgm:t>
        <a:bodyPr/>
        <a:lstStyle/>
        <a:p>
          <a:endParaRPr lang="en-US"/>
        </a:p>
      </dgm:t>
    </dgm:pt>
    <dgm:pt modelId="{F93F6BB6-8E06-4AA2-BA67-F29A711A00C0}" type="pres">
      <dgm:prSet presAssocID="{07629747-3C31-47A4-92D9-F6C64B15A52D}" presName="hierRoot2" presStyleCnt="0">
        <dgm:presLayoutVars>
          <dgm:hierBranch val="init"/>
        </dgm:presLayoutVars>
      </dgm:prSet>
      <dgm:spPr/>
    </dgm:pt>
    <dgm:pt modelId="{8FFE55A6-8CCB-489D-9339-FF2C68091B37}" type="pres">
      <dgm:prSet presAssocID="{07629747-3C31-47A4-92D9-F6C64B15A52D}" presName="rootComposite" presStyleCnt="0"/>
      <dgm:spPr/>
    </dgm:pt>
    <dgm:pt modelId="{326E43B1-DD27-4D99-BF8A-3835F4E6FA5C}" type="pres">
      <dgm:prSet presAssocID="{07629747-3C31-47A4-92D9-F6C64B15A52D}" presName="rootText" presStyleLbl="node2" presStyleIdx="1" presStyleCnt="2" custLinFactNeighborX="-1771" custLinFactNeighborY="23">
        <dgm:presLayoutVars>
          <dgm:chPref val="3"/>
        </dgm:presLayoutVars>
      </dgm:prSet>
      <dgm:spPr/>
      <dgm:t>
        <a:bodyPr/>
        <a:lstStyle/>
        <a:p>
          <a:endParaRPr lang="en-US"/>
        </a:p>
      </dgm:t>
    </dgm:pt>
    <dgm:pt modelId="{8A22A2EF-7F2D-4341-8540-8820C136E093}" type="pres">
      <dgm:prSet presAssocID="{07629747-3C31-47A4-92D9-F6C64B15A52D}" presName="rootConnector" presStyleLbl="node2" presStyleIdx="1" presStyleCnt="2"/>
      <dgm:spPr/>
      <dgm:t>
        <a:bodyPr/>
        <a:lstStyle/>
        <a:p>
          <a:endParaRPr lang="en-US"/>
        </a:p>
      </dgm:t>
    </dgm:pt>
    <dgm:pt modelId="{A34F8599-51FD-4990-B3BC-540AC7BD52EE}" type="pres">
      <dgm:prSet presAssocID="{07629747-3C31-47A4-92D9-F6C64B15A52D}" presName="hierChild4" presStyleCnt="0"/>
      <dgm:spPr/>
    </dgm:pt>
    <dgm:pt modelId="{355C6B9E-D4A9-4218-A47E-2A39C1E1D29B}" type="pres">
      <dgm:prSet presAssocID="{07629747-3C31-47A4-92D9-F6C64B15A52D}" presName="hierChild5" presStyleCnt="0"/>
      <dgm:spPr/>
    </dgm:pt>
    <dgm:pt modelId="{B3A58ED7-972C-45F6-976A-59970791F80D}" type="pres">
      <dgm:prSet presAssocID="{31E85CDB-BEF0-4A1D-907E-CA7FBF8EAC31}" presName="hierChild3" presStyleCnt="0"/>
      <dgm:spPr/>
    </dgm:pt>
  </dgm:ptLst>
  <dgm:cxnLst>
    <dgm:cxn modelId="{A310CE6C-0148-4017-80B1-93ABD939BDA5}" srcId="{31E85CDB-BEF0-4A1D-907E-CA7FBF8EAC31}" destId="{4E9DEAE6-54BA-4EE9-BDB5-F637A4333503}" srcOrd="0" destOrd="0" parTransId="{87512F9E-05C8-4F78-9E68-9E5FE0FC660D}" sibTransId="{7DF7B064-96B3-4466-8238-F12E690431BA}"/>
    <dgm:cxn modelId="{02E4476F-3351-4767-996C-09311973691A}" type="presOf" srcId="{4E9DEAE6-54BA-4EE9-BDB5-F637A4333503}" destId="{67EE3E72-45A6-4D30-80EB-61753E733A4E}" srcOrd="0" destOrd="0" presId="urn:microsoft.com/office/officeart/2005/8/layout/orgChart1"/>
    <dgm:cxn modelId="{FCB84505-A315-49AB-8148-1BCB34CE3412}" type="presOf" srcId="{87512F9E-05C8-4F78-9E68-9E5FE0FC660D}" destId="{C0B381DB-91CD-4CBB-8D37-553733630E93}" srcOrd="0" destOrd="0" presId="urn:microsoft.com/office/officeart/2005/8/layout/orgChart1"/>
    <dgm:cxn modelId="{CAFF6042-8609-4C9F-86CE-7BE9061AB334}" srcId="{31E85CDB-BEF0-4A1D-907E-CA7FBF8EAC31}" destId="{07629747-3C31-47A4-92D9-F6C64B15A52D}" srcOrd="1" destOrd="0" parTransId="{B909804C-8E46-452D-83FE-D74D7D1DBFC3}" sibTransId="{3F21EFE8-30AB-47C2-B3C0-B9318C58BE43}"/>
    <dgm:cxn modelId="{5FF5FBFC-2649-4691-A34C-2CE02CB93F8B}" srcId="{B2F34061-5A6A-486B-B898-914B5042EBC1}" destId="{31E85CDB-BEF0-4A1D-907E-CA7FBF8EAC31}" srcOrd="0" destOrd="0" parTransId="{CC8AA87C-7637-4972-8C7D-786C48E0E909}" sibTransId="{4752C885-AF15-4BBD-88B7-EDBB392709AF}"/>
    <dgm:cxn modelId="{1D07EADA-7D42-4E87-94B9-9D0D81532378}" type="presOf" srcId="{07629747-3C31-47A4-92D9-F6C64B15A52D}" destId="{326E43B1-DD27-4D99-BF8A-3835F4E6FA5C}" srcOrd="0" destOrd="0" presId="urn:microsoft.com/office/officeart/2005/8/layout/orgChart1"/>
    <dgm:cxn modelId="{B5838892-B019-4AB9-886E-45ECAC48FCFF}" type="presOf" srcId="{31E85CDB-BEF0-4A1D-907E-CA7FBF8EAC31}" destId="{DF007395-EC5D-4BAC-BE57-2EAD32ECBA08}" srcOrd="1" destOrd="0" presId="urn:microsoft.com/office/officeart/2005/8/layout/orgChart1"/>
    <dgm:cxn modelId="{A4E891E3-924F-442B-9421-60EBA71D2487}" type="presOf" srcId="{B2F34061-5A6A-486B-B898-914B5042EBC1}" destId="{562BE885-82E3-4832-9643-9FF307B4472B}" srcOrd="0" destOrd="0" presId="urn:microsoft.com/office/officeart/2005/8/layout/orgChart1"/>
    <dgm:cxn modelId="{128D1452-6A69-449D-93B6-D3E96864CE34}" type="presOf" srcId="{4E9DEAE6-54BA-4EE9-BDB5-F637A4333503}" destId="{91E811E0-C91B-47BA-B60E-7F8137EEFE61}" srcOrd="1" destOrd="0" presId="urn:microsoft.com/office/officeart/2005/8/layout/orgChart1"/>
    <dgm:cxn modelId="{DA2F4762-0F70-4438-A70C-6BE0D0908DE1}" type="presOf" srcId="{B909804C-8E46-452D-83FE-D74D7D1DBFC3}" destId="{86981683-76CF-412C-91D3-6886D2B4979E}" srcOrd="0" destOrd="0" presId="urn:microsoft.com/office/officeart/2005/8/layout/orgChart1"/>
    <dgm:cxn modelId="{069A2034-F758-4846-ADA8-D7BE4C37095C}" type="presOf" srcId="{07629747-3C31-47A4-92D9-F6C64B15A52D}" destId="{8A22A2EF-7F2D-4341-8540-8820C136E093}" srcOrd="1" destOrd="0" presId="urn:microsoft.com/office/officeart/2005/8/layout/orgChart1"/>
    <dgm:cxn modelId="{4AB0515A-7D30-4993-9CBC-05662617AD34}" type="presOf" srcId="{31E85CDB-BEF0-4A1D-907E-CA7FBF8EAC31}" destId="{00921816-B9BB-435D-8FFC-2828D02793A3}" srcOrd="0" destOrd="0" presId="urn:microsoft.com/office/officeart/2005/8/layout/orgChart1"/>
    <dgm:cxn modelId="{319057DD-6C21-45F3-8AB2-EE0392030A55}" type="presParOf" srcId="{562BE885-82E3-4832-9643-9FF307B4472B}" destId="{0962D056-86FD-44B8-BBAC-A49C48622394}" srcOrd="0" destOrd="0" presId="urn:microsoft.com/office/officeart/2005/8/layout/orgChart1"/>
    <dgm:cxn modelId="{D3359F5D-A6D4-442F-823D-02EAE1329403}" type="presParOf" srcId="{0962D056-86FD-44B8-BBAC-A49C48622394}" destId="{3923432D-41AA-4066-B623-FA587FA7E0AD}" srcOrd="0" destOrd="0" presId="urn:microsoft.com/office/officeart/2005/8/layout/orgChart1"/>
    <dgm:cxn modelId="{16A7EBA9-D3A3-4F41-9B3D-6C23FDF3D9B4}" type="presParOf" srcId="{3923432D-41AA-4066-B623-FA587FA7E0AD}" destId="{00921816-B9BB-435D-8FFC-2828D02793A3}" srcOrd="0" destOrd="0" presId="urn:microsoft.com/office/officeart/2005/8/layout/orgChart1"/>
    <dgm:cxn modelId="{05AA5159-1904-4A48-BC29-D0056FF265BA}" type="presParOf" srcId="{3923432D-41AA-4066-B623-FA587FA7E0AD}" destId="{DF007395-EC5D-4BAC-BE57-2EAD32ECBA08}" srcOrd="1" destOrd="0" presId="urn:microsoft.com/office/officeart/2005/8/layout/orgChart1"/>
    <dgm:cxn modelId="{0FDCD07A-D340-4AD9-9D56-2AFF7654E1D1}" type="presParOf" srcId="{0962D056-86FD-44B8-BBAC-A49C48622394}" destId="{D8C34264-2BE8-49F1-BA25-4298868094C5}" srcOrd="1" destOrd="0" presId="urn:microsoft.com/office/officeart/2005/8/layout/orgChart1"/>
    <dgm:cxn modelId="{0FDC010B-EA5E-41D6-9727-B7B4587F6199}" type="presParOf" srcId="{D8C34264-2BE8-49F1-BA25-4298868094C5}" destId="{C0B381DB-91CD-4CBB-8D37-553733630E93}" srcOrd="0" destOrd="0" presId="urn:microsoft.com/office/officeart/2005/8/layout/orgChart1"/>
    <dgm:cxn modelId="{661D5571-6B2E-4AB4-8409-4514515FDAAF}" type="presParOf" srcId="{D8C34264-2BE8-49F1-BA25-4298868094C5}" destId="{C27BB6AE-FEF3-4B69-ACD2-7D0E65A401EA}" srcOrd="1" destOrd="0" presId="urn:microsoft.com/office/officeart/2005/8/layout/orgChart1"/>
    <dgm:cxn modelId="{77CAC0F1-A90C-46C6-934F-6D54F020E115}" type="presParOf" srcId="{C27BB6AE-FEF3-4B69-ACD2-7D0E65A401EA}" destId="{FC4F07E2-7085-4310-A921-6441A4A5D0E2}" srcOrd="0" destOrd="0" presId="urn:microsoft.com/office/officeart/2005/8/layout/orgChart1"/>
    <dgm:cxn modelId="{58D19601-F306-41A6-A3AD-A47DD9C4B060}" type="presParOf" srcId="{FC4F07E2-7085-4310-A921-6441A4A5D0E2}" destId="{67EE3E72-45A6-4D30-80EB-61753E733A4E}" srcOrd="0" destOrd="0" presId="urn:microsoft.com/office/officeart/2005/8/layout/orgChart1"/>
    <dgm:cxn modelId="{352C1AE9-03E6-4E6A-A1E9-253A59184C08}" type="presParOf" srcId="{FC4F07E2-7085-4310-A921-6441A4A5D0E2}" destId="{91E811E0-C91B-47BA-B60E-7F8137EEFE61}" srcOrd="1" destOrd="0" presId="urn:microsoft.com/office/officeart/2005/8/layout/orgChart1"/>
    <dgm:cxn modelId="{1E7573DF-D659-4E75-98C2-95E562925260}" type="presParOf" srcId="{C27BB6AE-FEF3-4B69-ACD2-7D0E65A401EA}" destId="{16DA06DD-2A72-491D-A0E5-3AA1AB380628}" srcOrd="1" destOrd="0" presId="urn:microsoft.com/office/officeart/2005/8/layout/orgChart1"/>
    <dgm:cxn modelId="{6CE85023-9561-4197-95B3-850D0D9E79AC}" type="presParOf" srcId="{C27BB6AE-FEF3-4B69-ACD2-7D0E65A401EA}" destId="{431B856B-C93E-4A8D-B505-5984762D2874}" srcOrd="2" destOrd="0" presId="urn:microsoft.com/office/officeart/2005/8/layout/orgChart1"/>
    <dgm:cxn modelId="{0DF03CAA-7C68-45BF-8453-F201F81CB0D7}" type="presParOf" srcId="{D8C34264-2BE8-49F1-BA25-4298868094C5}" destId="{86981683-76CF-412C-91D3-6886D2B4979E}" srcOrd="2" destOrd="0" presId="urn:microsoft.com/office/officeart/2005/8/layout/orgChart1"/>
    <dgm:cxn modelId="{DED252A1-CCD5-42F3-AD07-7DD8661DEDC7}" type="presParOf" srcId="{D8C34264-2BE8-49F1-BA25-4298868094C5}" destId="{F93F6BB6-8E06-4AA2-BA67-F29A711A00C0}" srcOrd="3" destOrd="0" presId="urn:microsoft.com/office/officeart/2005/8/layout/orgChart1"/>
    <dgm:cxn modelId="{47506AFD-1039-489A-A5D5-A9805AD5691D}" type="presParOf" srcId="{F93F6BB6-8E06-4AA2-BA67-F29A711A00C0}" destId="{8FFE55A6-8CCB-489D-9339-FF2C68091B37}" srcOrd="0" destOrd="0" presId="urn:microsoft.com/office/officeart/2005/8/layout/orgChart1"/>
    <dgm:cxn modelId="{31785760-31E7-4FEC-AEEA-B7609D26DAD3}" type="presParOf" srcId="{8FFE55A6-8CCB-489D-9339-FF2C68091B37}" destId="{326E43B1-DD27-4D99-BF8A-3835F4E6FA5C}" srcOrd="0" destOrd="0" presId="urn:microsoft.com/office/officeart/2005/8/layout/orgChart1"/>
    <dgm:cxn modelId="{A48DC540-F2BC-434B-B682-F29E773B1840}" type="presParOf" srcId="{8FFE55A6-8CCB-489D-9339-FF2C68091B37}" destId="{8A22A2EF-7F2D-4341-8540-8820C136E093}" srcOrd="1" destOrd="0" presId="urn:microsoft.com/office/officeart/2005/8/layout/orgChart1"/>
    <dgm:cxn modelId="{D2DDE53E-45B9-4843-A05C-10F59470219D}" type="presParOf" srcId="{F93F6BB6-8E06-4AA2-BA67-F29A711A00C0}" destId="{A34F8599-51FD-4990-B3BC-540AC7BD52EE}" srcOrd="1" destOrd="0" presId="urn:microsoft.com/office/officeart/2005/8/layout/orgChart1"/>
    <dgm:cxn modelId="{6D1853FB-7320-4CE9-B472-20155007BA39}" type="presParOf" srcId="{F93F6BB6-8E06-4AA2-BA67-F29A711A00C0}" destId="{355C6B9E-D4A9-4218-A47E-2A39C1E1D29B}" srcOrd="2" destOrd="0" presId="urn:microsoft.com/office/officeart/2005/8/layout/orgChart1"/>
    <dgm:cxn modelId="{DB05A041-1176-4E98-B4A5-DAFFA89105A2}" type="presParOf" srcId="{0962D056-86FD-44B8-BBAC-A49C48622394}" destId="{B3A58ED7-972C-45F6-976A-59970791F80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1683-76CF-412C-91D3-6886D2B4979E}">
      <dsp:nvSpPr>
        <dsp:cNvPr id="0" name=""/>
        <dsp:cNvSpPr/>
      </dsp:nvSpPr>
      <dsp:spPr>
        <a:xfrm>
          <a:off x="4114800" y="1872170"/>
          <a:ext cx="2185896" cy="782049"/>
        </a:xfrm>
        <a:custGeom>
          <a:avLst/>
          <a:gdLst/>
          <a:ahLst/>
          <a:cxnLst/>
          <a:rect l="0" t="0" r="0" b="0"/>
          <a:pathLst>
            <a:path>
              <a:moveTo>
                <a:pt x="0" y="0"/>
              </a:moveTo>
              <a:lnTo>
                <a:pt x="0" y="391238"/>
              </a:lnTo>
              <a:lnTo>
                <a:pt x="2185896" y="391238"/>
              </a:lnTo>
              <a:lnTo>
                <a:pt x="2185896" y="782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B381DB-91CD-4CBB-8D37-553733630E93}">
      <dsp:nvSpPr>
        <dsp:cNvPr id="0" name=""/>
        <dsp:cNvSpPr/>
      </dsp:nvSpPr>
      <dsp:spPr>
        <a:xfrm>
          <a:off x="1862986" y="1872170"/>
          <a:ext cx="2251813" cy="781621"/>
        </a:xfrm>
        <a:custGeom>
          <a:avLst/>
          <a:gdLst/>
          <a:ahLst/>
          <a:cxnLst/>
          <a:rect l="0" t="0" r="0" b="0"/>
          <a:pathLst>
            <a:path>
              <a:moveTo>
                <a:pt x="2251813" y="0"/>
              </a:moveTo>
              <a:lnTo>
                <a:pt x="2251813" y="390810"/>
              </a:lnTo>
              <a:lnTo>
                <a:pt x="0" y="390810"/>
              </a:lnTo>
              <a:lnTo>
                <a:pt x="0" y="7816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921816-B9BB-435D-8FFC-2828D02793A3}">
      <dsp:nvSpPr>
        <dsp:cNvPr id="0" name=""/>
        <dsp:cNvSpPr/>
      </dsp:nvSpPr>
      <dsp:spPr>
        <a:xfrm>
          <a:off x="2253797" y="11168"/>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a:lnSpc>
              <a:spcPct val="90000"/>
            </a:lnSpc>
            <a:spcBef>
              <a:spcPct val="0"/>
            </a:spcBef>
            <a:spcAft>
              <a:spcPct val="35000"/>
            </a:spcAft>
          </a:pPr>
          <a:r>
            <a:rPr lang="en-US" sz="4300" kern="1200" dirty="0" smtClean="0"/>
            <a:t>Semiconductor Material type</a:t>
          </a:r>
          <a:endParaRPr lang="en-US" sz="4300" kern="1200" dirty="0"/>
        </a:p>
      </dsp:txBody>
      <dsp:txXfrm>
        <a:off x="2253797" y="11168"/>
        <a:ext cx="3722005" cy="1861002"/>
      </dsp:txXfrm>
    </dsp:sp>
    <dsp:sp modelId="{67EE3E72-45A6-4D30-80EB-61753E733A4E}">
      <dsp:nvSpPr>
        <dsp:cNvPr id="0" name=""/>
        <dsp:cNvSpPr/>
      </dsp:nvSpPr>
      <dsp:spPr>
        <a:xfrm>
          <a:off x="1984" y="2653792"/>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a:lnSpc>
              <a:spcPct val="90000"/>
            </a:lnSpc>
            <a:spcBef>
              <a:spcPct val="0"/>
            </a:spcBef>
            <a:spcAft>
              <a:spcPct val="35000"/>
            </a:spcAft>
          </a:pPr>
          <a:r>
            <a:rPr lang="en-US" sz="4300" kern="1200" dirty="0" smtClean="0"/>
            <a:t>Single Crystal </a:t>
          </a:r>
          <a:r>
            <a:rPr lang="en-US" sz="4300" kern="1200" dirty="0" err="1" smtClean="0"/>
            <a:t>eg</a:t>
          </a:r>
          <a:r>
            <a:rPr lang="en-US" sz="4300" kern="1200" dirty="0" smtClean="0"/>
            <a:t>. Si and Ge</a:t>
          </a:r>
          <a:endParaRPr lang="en-US" sz="4300" kern="1200" dirty="0"/>
        </a:p>
      </dsp:txBody>
      <dsp:txXfrm>
        <a:off x="1984" y="2653792"/>
        <a:ext cx="3722005" cy="1861002"/>
      </dsp:txXfrm>
    </dsp:sp>
    <dsp:sp modelId="{326E43B1-DD27-4D99-BF8A-3835F4E6FA5C}">
      <dsp:nvSpPr>
        <dsp:cNvPr id="0" name=""/>
        <dsp:cNvSpPr/>
      </dsp:nvSpPr>
      <dsp:spPr>
        <a:xfrm>
          <a:off x="4439693" y="2654220"/>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a:lnSpc>
              <a:spcPct val="90000"/>
            </a:lnSpc>
            <a:spcBef>
              <a:spcPct val="0"/>
            </a:spcBef>
            <a:spcAft>
              <a:spcPct val="35000"/>
            </a:spcAft>
          </a:pPr>
          <a:r>
            <a:rPr lang="en-US" sz="4300" kern="1200" dirty="0" smtClean="0"/>
            <a:t>Compound </a:t>
          </a:r>
          <a:r>
            <a:rPr lang="en-US" sz="4300" kern="1200" dirty="0" err="1" smtClean="0"/>
            <a:t>eg</a:t>
          </a:r>
          <a:r>
            <a:rPr lang="en-US" sz="4300" kern="1200" dirty="0" smtClean="0"/>
            <a:t>. GaAs, </a:t>
          </a:r>
          <a:r>
            <a:rPr lang="en-US" sz="4300" kern="1200" dirty="0" err="1" smtClean="0"/>
            <a:t>CdS</a:t>
          </a:r>
          <a:r>
            <a:rPr lang="en-US" sz="4300" kern="1200" dirty="0" smtClean="0"/>
            <a:t>, </a:t>
          </a:r>
          <a:r>
            <a:rPr lang="en-US" sz="4300" kern="1200" dirty="0" err="1" smtClean="0"/>
            <a:t>GaN</a:t>
          </a:r>
          <a:r>
            <a:rPr lang="en-US" sz="4300" kern="1200" dirty="0" smtClean="0"/>
            <a:t> and </a:t>
          </a:r>
          <a:r>
            <a:rPr lang="en-US" sz="4300" kern="1200" dirty="0" err="1" smtClean="0"/>
            <a:t>GaAsP</a:t>
          </a:r>
          <a:endParaRPr lang="en-US" sz="4300" kern="1200" dirty="0"/>
        </a:p>
      </dsp:txBody>
      <dsp:txXfrm>
        <a:off x="4439693" y="2654220"/>
        <a:ext cx="3722005" cy="18610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NULL"/><Relationship Id="rId1" Type="http://schemas.openxmlformats.org/officeDocument/2006/relationships/image" Target="../media/image11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image" Target="../media/image1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89F454-B1B7-4085-835E-AFA617E95C45}" type="datetimeFigureOut">
              <a:rPr lang="en-US" smtClean="0"/>
              <a:t>8/1/2017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4B50BC-382F-4B1B-890B-310515ADC891}" type="slidenum">
              <a:rPr lang="en-US" smtClean="0"/>
              <a:t>‹#›</a:t>
            </a:fld>
            <a:endParaRPr lang="en-US"/>
          </a:p>
        </p:txBody>
      </p:sp>
    </p:spTree>
    <p:extLst>
      <p:ext uri="{BB962C8B-B14F-4D97-AF65-F5344CB8AC3E}">
        <p14:creationId xmlns:p14="http://schemas.microsoft.com/office/powerpoint/2010/main" val="359886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C0EDBA-3AE3-4A61-AEC0-BDEA3EF235BE}" type="slidenum">
              <a:rPr lang="en-US" altLang="en-US"/>
              <a:pPr/>
              <a:t>92</a:t>
            </a:fld>
            <a:endParaRPr lang="en-US" alt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5EC876-464B-45EE-8A33-CD9813EBD5B1}" type="slidenum">
              <a:rPr lang="en-US" altLang="en-US"/>
              <a:pPr/>
              <a:t>101</a:t>
            </a:fld>
            <a:endParaRPr lang="en-US" alt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67D8A7-F820-4577-95E7-FF4DFAC29A82}" type="slidenum">
              <a:rPr lang="en-US" altLang="en-US"/>
              <a:pPr/>
              <a:t>102</a:t>
            </a:fld>
            <a:endParaRPr lang="en-US" altLang="en-US"/>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62EB44-8FE9-4706-9BE1-3E69C5E134A6}" type="slidenum">
              <a:rPr lang="en-US" altLang="en-US"/>
              <a:pPr/>
              <a:t>103</a:t>
            </a:fld>
            <a:endParaRPr lang="en-US" alt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9F72A4-84B0-4B0A-8163-ACDAADAFD835}" type="slidenum">
              <a:rPr lang="en-US" altLang="en-US"/>
              <a:pPr/>
              <a:t>104</a:t>
            </a:fld>
            <a:endParaRPr lang="en-US" alt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501E59-0F64-49B9-80AF-C816B5C8A9D0}" type="slidenum">
              <a:rPr lang="en-US" altLang="en-US"/>
              <a:pPr/>
              <a:t>105</a:t>
            </a:fld>
            <a:endParaRPr lang="en-US" alt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27F1D2-42AC-4AD7-BDB7-ADBACE9C296F}" type="slidenum">
              <a:rPr lang="en-US" altLang="en-US"/>
              <a:pPr/>
              <a:t>106</a:t>
            </a:fld>
            <a:endParaRPr lang="en-US" alt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B8F7C6-3AE1-4D3F-A872-FBFAC9D8851D}" type="slidenum">
              <a:rPr lang="en-US" altLang="en-US"/>
              <a:pPr/>
              <a:t>107</a:t>
            </a:fld>
            <a:endParaRPr lang="en-US" alt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EF4550-9B0C-443E-ADA2-E6A9FE173628}" type="slidenum">
              <a:rPr lang="en-US" altLang="en-US"/>
              <a:pPr/>
              <a:t>108</a:t>
            </a:fld>
            <a:endParaRPr lang="en-US" alt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B595D-810E-4D99-BC0E-B1C33C89B1AA}" type="slidenum">
              <a:rPr lang="en-US" altLang="en-US"/>
              <a:pPr/>
              <a:t>109</a:t>
            </a:fld>
            <a:endParaRPr lang="en-US" alt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7BA66E-5AF2-4286-89D7-594742374E85}" type="slidenum">
              <a:rPr lang="en-US" altLang="en-US"/>
              <a:pPr/>
              <a:t>110</a:t>
            </a:fld>
            <a:endParaRPr lang="en-US" alt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69757-A938-4427-98CD-36C6751F8644}" type="slidenum">
              <a:rPr lang="en-US" altLang="en-US"/>
              <a:pPr/>
              <a:t>93</a:t>
            </a:fld>
            <a:endParaRPr lang="en-US" alt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40A835-B151-4290-B6DA-FD57B293CC5F}" type="slidenum">
              <a:rPr lang="en-US" altLang="en-US"/>
              <a:pPr/>
              <a:t>111</a:t>
            </a:fld>
            <a:endParaRPr lang="en-US" alt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C5455D-8353-48BC-A2C3-DA0B75B69BC3}" type="slidenum">
              <a:rPr lang="en-US" altLang="en-US"/>
              <a:pPr/>
              <a:t>112</a:t>
            </a:fld>
            <a:endParaRPr lang="en-US" alt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EDC0DA-3602-457F-B972-EC1361F641EC}" type="slidenum">
              <a:rPr lang="en-US" altLang="en-US"/>
              <a:pPr/>
              <a:t>113</a:t>
            </a:fld>
            <a:endParaRPr lang="en-US" alt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253AA-EE3B-455B-8F7F-8533869CF6F7}" type="slidenum">
              <a:rPr lang="en-US" altLang="en-US"/>
              <a:pPr/>
              <a:t>114</a:t>
            </a:fld>
            <a:endParaRPr lang="en-US" alt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53767-A014-4E23-93DD-1121D1E1DDFA}" type="slidenum">
              <a:rPr lang="en-US" altLang="en-US"/>
              <a:pPr/>
              <a:t>115</a:t>
            </a:fld>
            <a:endParaRPr lang="en-US" alt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534E2-0BDA-4019-82EC-C9E1CFB18A2B}" type="slidenum">
              <a:rPr lang="en-US" altLang="en-US"/>
              <a:pPr/>
              <a:t>116</a:t>
            </a:fld>
            <a:endParaRPr lang="en-US" alt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8EE7CE-9D7B-478D-B5C3-D27AF57A54E2}" type="slidenum">
              <a:rPr lang="en-US" altLang="en-US"/>
              <a:pPr/>
              <a:t>117</a:t>
            </a:fld>
            <a:endParaRPr lang="en-US" alt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CDE23A-1135-4DAE-B3F2-E52246E83BBF}" type="slidenum">
              <a:rPr lang="en-US" altLang="en-US"/>
              <a:pPr/>
              <a:t>118</a:t>
            </a:fld>
            <a:endParaRPr lang="en-US" alt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0E2C4-EE7E-4ACF-A523-0B909202C090}" type="slidenum">
              <a:rPr lang="en-US" altLang="en-US"/>
              <a:pPr/>
              <a:t>120</a:t>
            </a:fld>
            <a:endParaRPr lang="en-US" alt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49BB89-8F42-4EB6-AB75-5885D9EFCE5C}" type="slidenum">
              <a:rPr lang="en-US" altLang="en-US"/>
              <a:pPr/>
              <a:t>121</a:t>
            </a:fld>
            <a:endParaRPr lang="en-US" altLang="en-US"/>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821922-9D86-4DF9-B24B-CF7C001D4F0C}" type="slidenum">
              <a:rPr lang="en-US" altLang="en-US"/>
              <a:pPr/>
              <a:t>94</a:t>
            </a:fld>
            <a:endParaRPr lang="en-US" alt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428AE-7417-4FD1-89D0-9C106D4B7082}" type="slidenum">
              <a:rPr lang="en-US" altLang="en-US"/>
              <a:pPr/>
              <a:t>122</a:t>
            </a:fld>
            <a:endParaRPr lang="en-US" alt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16DABF-3665-45FE-B3DA-D5B0F357037A}" type="slidenum">
              <a:rPr lang="en-US" altLang="en-US"/>
              <a:pPr/>
              <a:t>123</a:t>
            </a:fld>
            <a:endParaRPr lang="en-US" alt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0E6C9-F84D-4FE5-B8CB-34EC25BA7020}" type="slidenum">
              <a:rPr lang="en-US" altLang="en-US"/>
              <a:pPr/>
              <a:t>124</a:t>
            </a:fld>
            <a:endParaRPr lang="en-US" alt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222C1-8565-4077-BE91-94C9D07EA5FB}" type="slidenum">
              <a:rPr lang="en-US" altLang="en-US"/>
              <a:pPr/>
              <a:t>125</a:t>
            </a:fld>
            <a:endParaRPr lang="en-US" alt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81E7F7CB-3C2D-4E0F-B674-20458C374418}" type="slidenum">
              <a:rPr lang="en-US" altLang="en-US" smtClean="0">
                <a:solidFill>
                  <a:srgbClr val="000000"/>
                </a:solidFill>
                <a:latin typeface="Times New Roman" pitchFamily="18" charset="0"/>
              </a:rPr>
              <a:pPr fontAlgn="base">
                <a:spcBef>
                  <a:spcPct val="0"/>
                </a:spcBef>
                <a:spcAft>
                  <a:spcPct val="0"/>
                </a:spcAft>
              </a:pPr>
              <a:t>126</a:t>
            </a:fld>
            <a:endParaRPr lang="en-US" altLang="en-US" smtClean="0">
              <a:solidFill>
                <a:srgbClr val="000000"/>
              </a:solidFill>
              <a:latin typeface="Times New Roman" pitchFamily="18"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D633A19E-5DBD-4982-956B-7AEB274C2AB8}" type="slidenum">
              <a:rPr lang="en-US" altLang="en-US" smtClean="0">
                <a:solidFill>
                  <a:srgbClr val="000000"/>
                </a:solidFill>
                <a:latin typeface="Times New Roman" pitchFamily="18" charset="0"/>
              </a:rPr>
              <a:pPr fontAlgn="base">
                <a:spcBef>
                  <a:spcPct val="0"/>
                </a:spcBef>
                <a:spcAft>
                  <a:spcPct val="0"/>
                </a:spcAft>
              </a:pPr>
              <a:t>128</a:t>
            </a:fld>
            <a:endParaRPr lang="en-US" altLang="en-US" smtClean="0">
              <a:solidFill>
                <a:srgbClr val="000000"/>
              </a:solidFill>
              <a:latin typeface="Times New Roman" pitchFamily="18" charset="0"/>
            </a:endParaRPr>
          </a:p>
        </p:txBody>
      </p:sp>
      <p:sp>
        <p:nvSpPr>
          <p:cNvPr id="215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3409A6-A371-4915-B3A7-E997841E8BC7}" type="slidenum">
              <a:rPr lang="en-US" altLang="en-US"/>
              <a:pPr/>
              <a:t>95</a:t>
            </a:fld>
            <a:endParaRPr lang="en-US" alt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DD1888-7736-4D7D-9095-8154D91422CF}" type="slidenum">
              <a:rPr lang="en-US" altLang="en-US"/>
              <a:pPr/>
              <a:t>96</a:t>
            </a:fld>
            <a:endParaRPr lang="en-US" alt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4C1C0A-AFB8-44F7-ACB2-E966A9190B6F}" type="slidenum">
              <a:rPr lang="en-US" altLang="en-US"/>
              <a:pPr/>
              <a:t>97</a:t>
            </a:fld>
            <a:endParaRPr lang="en-US" alt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6E5727-293C-41E4-A941-7F0B07A5DB49}" type="slidenum">
              <a:rPr lang="en-US" altLang="en-US"/>
              <a:pPr/>
              <a:t>98</a:t>
            </a:fld>
            <a:endParaRPr lang="en-US" alt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37A3A0-65E5-4085-9803-78716D1CE8A7}" type="slidenum">
              <a:rPr lang="en-US" altLang="en-US"/>
              <a:pPr/>
              <a:t>99</a:t>
            </a:fld>
            <a:endParaRPr lang="en-US" alt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4AD372-D334-4CB7-8DAF-220664F63EA5}" type="slidenum">
              <a:rPr lang="en-US" altLang="en-US"/>
              <a:pPr/>
              <a:t>100</a:t>
            </a:fld>
            <a:endParaRPr lang="en-US" alt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96DA3E-330F-4709-90AE-FC1E68824352}"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337521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96DA3E-330F-4709-90AE-FC1E68824352}"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10497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96DA3E-330F-4709-90AE-FC1E68824352}"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349142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805F06B8-6163-4A5A-A9F5-747EF9FB78F2}" type="slidenum">
              <a:rPr lang="en-US" altLang="en-US"/>
              <a:pPr/>
              <a:t>‹#›</a:t>
            </a:fld>
            <a:endParaRPr lang="en-US" altLang="en-US"/>
          </a:p>
        </p:txBody>
      </p:sp>
    </p:spTree>
    <p:extLst>
      <p:ext uri="{BB962C8B-B14F-4D97-AF65-F5344CB8AC3E}">
        <p14:creationId xmlns:p14="http://schemas.microsoft.com/office/powerpoint/2010/main" val="2206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9A27392-4112-44A6-B519-AFA505538B71}" type="slidenum">
              <a:rPr lang="en-US" altLang="en-US"/>
              <a:pPr/>
              <a:t>‹#›</a:t>
            </a:fld>
            <a:endParaRPr lang="en-US" altLang="en-US"/>
          </a:p>
        </p:txBody>
      </p:sp>
    </p:spTree>
    <p:extLst>
      <p:ext uri="{BB962C8B-B14F-4D97-AF65-F5344CB8AC3E}">
        <p14:creationId xmlns:p14="http://schemas.microsoft.com/office/powerpoint/2010/main" val="2715061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D5363818-BF78-40DB-9E1F-29DF1CEF4C9F}" type="slidenum">
              <a:rPr lang="en-US" altLang="en-US"/>
              <a:pPr/>
              <a:t>‹#›</a:t>
            </a:fld>
            <a:endParaRPr lang="en-US" altLang="en-US"/>
          </a:p>
        </p:txBody>
      </p:sp>
    </p:spTree>
    <p:extLst>
      <p:ext uri="{BB962C8B-B14F-4D97-AF65-F5344CB8AC3E}">
        <p14:creationId xmlns:p14="http://schemas.microsoft.com/office/powerpoint/2010/main" val="418259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AA416A15-B860-4918-A18F-D93E430E599E}" type="slidenum">
              <a:rPr lang="en-US" altLang="en-US"/>
              <a:pPr/>
              <a:t>‹#›</a:t>
            </a:fld>
            <a:endParaRPr lang="en-US" altLang="en-US"/>
          </a:p>
        </p:txBody>
      </p:sp>
    </p:spTree>
    <p:extLst>
      <p:ext uri="{BB962C8B-B14F-4D97-AF65-F5344CB8AC3E}">
        <p14:creationId xmlns:p14="http://schemas.microsoft.com/office/powerpoint/2010/main" val="19052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96DA3E-330F-4709-90AE-FC1E68824352}"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27095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96DA3E-330F-4709-90AE-FC1E68824352}" type="datetimeFigureOut">
              <a:rPr lang="en-US" smtClean="0"/>
              <a:t>8/1/2017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320785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96DA3E-330F-4709-90AE-FC1E68824352}"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3869009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96DA3E-330F-4709-90AE-FC1E68824352}" type="datetimeFigureOut">
              <a:rPr lang="en-US" smtClean="0"/>
              <a:t>8/1/2017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758752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96DA3E-330F-4709-90AE-FC1E68824352}" type="datetimeFigureOut">
              <a:rPr lang="en-US" smtClean="0"/>
              <a:t>8/1/2017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90844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96DA3E-330F-4709-90AE-FC1E68824352}" type="datetimeFigureOut">
              <a:rPr lang="en-US" smtClean="0"/>
              <a:t>8/1/2017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38260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96DA3E-330F-4709-90AE-FC1E68824352}"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157692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96DA3E-330F-4709-90AE-FC1E68824352}" type="datetimeFigureOut">
              <a:rPr lang="en-US" smtClean="0"/>
              <a:t>8/1/2017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E49DD-2464-4CE6-8836-87283F94BB1F}" type="slidenum">
              <a:rPr lang="en-US" smtClean="0"/>
              <a:t>‹#›</a:t>
            </a:fld>
            <a:endParaRPr lang="en-US"/>
          </a:p>
        </p:txBody>
      </p:sp>
    </p:spTree>
    <p:extLst>
      <p:ext uri="{BB962C8B-B14F-4D97-AF65-F5344CB8AC3E}">
        <p14:creationId xmlns:p14="http://schemas.microsoft.com/office/powerpoint/2010/main" val="63046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6DA3E-330F-4709-90AE-FC1E68824352}" type="datetimeFigureOut">
              <a:rPr lang="en-US" smtClean="0"/>
              <a:t>8/1/2017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E49DD-2464-4CE6-8836-87283F94BB1F}" type="slidenum">
              <a:rPr lang="en-US" smtClean="0"/>
              <a:t>‹#›</a:t>
            </a:fld>
            <a:endParaRPr lang="en-US"/>
          </a:p>
        </p:txBody>
      </p:sp>
    </p:spTree>
    <p:extLst>
      <p:ext uri="{BB962C8B-B14F-4D97-AF65-F5344CB8AC3E}">
        <p14:creationId xmlns:p14="http://schemas.microsoft.com/office/powerpoint/2010/main" val="41618401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05.wmf"/><Relationship Id="rId4" Type="http://schemas.openxmlformats.org/officeDocument/2006/relationships/oleObject" Target="../embeddings/oleObject5.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106.wmf"/><Relationship Id="rId4" Type="http://schemas.openxmlformats.org/officeDocument/2006/relationships/oleObject" Target="../embeddings/oleObject6.bin"/></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01.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107.wmf"/><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08.wmf"/><Relationship Id="rId4" Type="http://schemas.openxmlformats.org/officeDocument/2006/relationships/oleObject" Target="../embeddings/oleObject9.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09.w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101.png"/><Relationship Id="rId4" Type="http://schemas.openxmlformats.org/officeDocument/2006/relationships/oleObject" Target="../embeddings/oleObject10.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0.wmf"/><Relationship Id="rId4" Type="http://schemas.openxmlformats.org/officeDocument/2006/relationships/oleObject" Target="../embeddings/oleObject12.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111.wmf"/><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12.wmf"/><Relationship Id="rId4" Type="http://schemas.openxmlformats.org/officeDocument/2006/relationships/oleObject" Target="../embeddings/oleObject15.bin"/></Relationships>
</file>

<file path=ppt/slides/_rels/slide10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19.xml"/><Relationship Id="rId7"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113.wmf"/><Relationship Id="rId4" Type="http://schemas.openxmlformats.org/officeDocument/2006/relationships/oleObject" Target="../embeddings/oleObject16.bin"/><Relationship Id="rId9" Type="http://schemas.openxmlformats.org/officeDocument/2006/relationships/oleObject" Target="../embeddings/oleObject19.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15.wmf"/><Relationship Id="rId4" Type="http://schemas.openxmlformats.org/officeDocument/2006/relationships/oleObject" Target="../embeddings/oleObject20.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17.png"/><Relationship Id="rId5" Type="http://schemas.openxmlformats.org/officeDocument/2006/relationships/image" Target="../media/image118.wmf"/><Relationship Id="rId4" Type="http://schemas.openxmlformats.org/officeDocument/2006/relationships/oleObject" Target="../embeddings/oleObject21.bin"/></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123.wmf"/><Relationship Id="rId5" Type="http://schemas.openxmlformats.org/officeDocument/2006/relationships/oleObject" Target="../embeddings/oleObject22.bin"/><Relationship Id="rId4" Type="http://schemas.openxmlformats.org/officeDocument/2006/relationships/image" Target="../media/image12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4.bin"/><Relationship Id="rId5" Type="http://schemas.openxmlformats.org/officeDocument/2006/relationships/image" Target="../media/image127.png"/><Relationship Id="rId4" Type="http://schemas.openxmlformats.org/officeDocument/2006/relationships/oleObject" Target="../embeddings/oleObject23.bin"/></Relationships>
</file>

<file path=ppt/slides/_rels/slide12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32.jpeg"/><Relationship Id="rId4" Type="http://schemas.openxmlformats.org/officeDocument/2006/relationships/image" Target="../media/image131.jpeg"/></Relationships>
</file>

<file path=ppt/slides/_rels/slide12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5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6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te.iugaza.edu.ps/jtaha/files/2011/01/chapter-1-semiconductor-diode.pdf#page=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hyperlink" Target="https://www.google.co.in/url?sa=i&amp;rct=j&amp;q=&amp;esrc=s&amp;source=images&amp;cd=&amp;cad=rja&amp;uact=8&amp;ved=0ahUKEwiaktqegpLVAhVQhrwKHTEoCeoQjRwIBw&amp;url=http://www.electronics-tutorials.ws/diode/diode_7.html&amp;psig=AFQjCNG8RuUdorGiahXDtgzTAwkgyiBA0w&amp;ust=150043919599443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02.wmf"/><Relationship Id="rId4" Type="http://schemas.openxmlformats.org/officeDocument/2006/relationships/oleObject" Target="../embeddings/oleObject3.bin"/></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Basic Electronics Engineering</a:t>
            </a:r>
            <a:endParaRPr lang="en-US" dirty="0">
              <a:solidFill>
                <a:srgbClr val="FF0000"/>
              </a:solidFill>
            </a:endParaRPr>
          </a:p>
        </p:txBody>
      </p:sp>
      <p:sp>
        <p:nvSpPr>
          <p:cNvPr id="3" name="Content Placeholder 2"/>
          <p:cNvSpPr>
            <a:spLocks noGrp="1"/>
          </p:cNvSpPr>
          <p:nvPr>
            <p:ph idx="1"/>
          </p:nvPr>
        </p:nvSpPr>
        <p:spPr/>
        <p:txBody>
          <a:bodyPr/>
          <a:lstStyle/>
          <a:p>
            <a:pPr marL="0" indent="0" algn="ctr">
              <a:buNone/>
            </a:pPr>
            <a:r>
              <a:rPr lang="en-US" dirty="0" smtClean="0">
                <a:solidFill>
                  <a:srgbClr val="FF0000"/>
                </a:solidFill>
              </a:rPr>
              <a:t>3CSE3 &amp; 3CSE4 </a:t>
            </a:r>
          </a:p>
          <a:p>
            <a:pPr marL="0" indent="0">
              <a:buNone/>
            </a:pPr>
            <a:r>
              <a:rPr lang="en-US" dirty="0" smtClean="0"/>
              <a:t>No. of modules : 5</a:t>
            </a:r>
          </a:p>
          <a:p>
            <a:pPr marL="0" indent="0">
              <a:buNone/>
            </a:pPr>
            <a:r>
              <a:rPr lang="en-US" dirty="0" smtClean="0"/>
              <a:t>Sessions Planned: 68</a:t>
            </a:r>
          </a:p>
          <a:p>
            <a:pPr marL="0" indent="0">
              <a:buNone/>
            </a:pPr>
            <a:r>
              <a:rPr lang="en-US" dirty="0" smtClean="0"/>
              <a:t>Credit: 4</a:t>
            </a:r>
          </a:p>
          <a:p>
            <a:pPr marL="0" indent="0">
              <a:buNone/>
            </a:pPr>
            <a:r>
              <a:rPr lang="en-US" dirty="0" smtClean="0"/>
              <a:t>No of students registered: 63 (3CSE3)</a:t>
            </a:r>
          </a:p>
          <a:p>
            <a:pPr marL="0" indent="0">
              <a:buNone/>
            </a:pPr>
            <a:endParaRPr lang="en-US" dirty="0"/>
          </a:p>
        </p:txBody>
      </p:sp>
    </p:spTree>
    <p:extLst>
      <p:ext uri="{BB962C8B-B14F-4D97-AF65-F5344CB8AC3E}">
        <p14:creationId xmlns:p14="http://schemas.microsoft.com/office/powerpoint/2010/main" val="1234364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Covalent bonding of GaAs</a:t>
            </a:r>
            <a:endParaRPr lang="en-US" dirty="0"/>
          </a:p>
        </p:txBody>
      </p:sp>
      <p:sp>
        <p:nvSpPr>
          <p:cNvPr id="2" name="Content Placeholder 1"/>
          <p:cNvSpPr>
            <a:spLocks noGrp="1"/>
          </p:cNvSpPr>
          <p:nvPr>
            <p:ph idx="1"/>
          </p:nvPr>
        </p:nvSpPr>
        <p:spPr/>
        <p:txBody>
          <a:bodyPr/>
          <a:lstStyle/>
          <a:p>
            <a:endParaRPr lang="en-US"/>
          </a:p>
        </p:txBody>
      </p:sp>
      <p:sp>
        <p:nvSpPr>
          <p:cNvPr id="4" name="AutoShape 2" descr="data:image/png;base64,iVBORw0KGgoAAAANSUhEUgAAAOQAAADdCAMAAACc/C7aAAAAolBMVEX///8AAADx8fH8/Pz6+vr39/fr6+vw8PD09PS1trixsrSrrK7i4uKbnJ7e3t64ubujpKaen6HR0dHn5+e+v8GQkZOWl5nLy8uOj5Gtra3Z2dnExMSmpqazs7NsbGzPz895eXlVVVViYmKAgIBxcXFYWFgyMjIbGxs9PT0UFBQiIiJNTU2Gh4lFRUV8fHwsLCwmJiUgHiA/QUA2NzYWFhUAAwBrYintAAAgAElEQVR4nNVdCXeiSrCmRVGQ3aZp9t0NUCcm//+vvS5wl0zAO+a9V+eecyeJQn+91F7V3GI0iKbNf7e/mMkrYdgz+tAsMCbTx99NXnvWlBtx/5XC/D8/ooNc5D7+ysxeexQ/GCRRH37hoclr7/6BHMQ//Obov/ak4SCVw8O7P7XXXv0jpTF396rg8OKDhoPkivjuR71+8dU/0gTZdz8//NifXgA5Q97dT09H558RRuObn/zy1ee8APL+ENL01Vf3oIJe/80j89XHvAKSC8PLPydIfvXVPUhAi8u/nfXLj3kJ5Og6qeSdC8lx1fXxB+8vn/s7vQSSc5bnr8OJlPPVprgwBfVFPt9Jk8uJt1dPf5z2fcpgkHxzHg9B+5O257gIldQKkXL6wEH55ps/k3p76mRj5y84JTn9mLLHjsXKunLYYN97zMNAjqsDOrLXeatWgpUON0a5pGkaOc159TIPBG4qXP6toHVxRD5/OvMz9id1uykSlJw47qy/ROkF0jtvjOnqWJHsk83uullKAU05bSV5qmpqRd6O87+oP8bq/G0HEUkULWTTXfNzUDJU6VwUnY/T2qa73o/tBTI/r05aOxrW5ivC4eaIOOyFVilW1Mq0CpSCxcsC+/Sms2axyUQ7srX4Q25nLfU5spzjKMJOy/WCAbPZb7t+tLMmIAW7sovpF8etAE3hsNn/ED11EeG4gC30X7lO0bJTGfkStrHmoNkRc/DgBZfEouR5olaS5gMDdJB+IGebhptEn5KV0cz32S5VUuCt7MCoyMC26Ylbhq/uv4W+o3Ujg1U0131xLjlI8OEXLts4SSYqkqTjxGK/2A5hbz0ZzwLBGXSRj92F6ylsqwhoxqYT/havFE2bl4fLMvwnmhwBFI8sbKquR7ecu2E/A9KsFG1VtUXQKsNBb+rLXVUEtsYq1thJwQ0Yto289gRlaL9EyZQLy0fb6BUa1yl7jLXSNYx9tv0nX0zrCX2Y6Iz9SkyXPPvroDf1FiERwsA7KxFLOQKTksScc1Lv5CBgzCD9GAjnuyEVRyYlUhRmKQKOfWSnbw3qjobKXbxkp9O5ETW9nthbTrrAVDBCe7SHMy84acRwXmhSJ999czBVwFVwWIcNq0517NXNv4SsTIwxA/tot/9AA5QBFTGbYBIFLtsqrlJRQi2qnHUUefUvfSAOMs7/9CyLUvYu4wIsGGyODNF4pvu01Tb4eUUUg5FCqjnfjupfaqxszg51A2pE4E26Dm8S2z8Zww3YQWodn26aFxhUMfw5I19XKJtztd7+c8uZoJ3Azail6PCiuc7eJMEQ8s2w89iMe5ju6sCW1Sp4M9NXNXGuG1QvkPIv2OoDCTFKFYZR8uFN0lxXKpszP9MX1MahVsgiQRJlGPHat20PaxJ7tzL++Xuv0ISdeV3S/mDb87Ao6cRKUfDKg4bbk15KjLkoodQ1TdvGkm6Jr7z4B5rMZjPOIGw2CbJct3mTQayFG9A4DMOYOp7ae+QvGM2E6JKX+8iVVTNP47lCJoso8AmxFD+w1d6mbDdN1IAWWwS0gc3K5vSwkFUvTau5kqFlWCm+75MsL1cIJcTrc0J7g5yamlHlbBIrqviiFk+PxkygSpRIhrVEyyKvKM3C5LhB24Ti4cyhIdkvvjZlFZjyaDabmJUx1+aWjOypkGpaOFesu+fOXG13RD3UrD4gJxEpPtG22BHf8X1KlbmWxX6650aMD2lzg9q3h3LqBlmNVrk4FKhbbVHoyNcxm9SY47Ty1zk3yvaGxkA2f1RDhEp8ed3PT/4R5MIv0TIPVMbUJp7IxPCsYiALzbPZBC+c5VoyaAPHzos4Oru8xy4p0YffH6egrDaZ2X5bjY81mQFqYy6F2NPQQliQTSopFsymhwqLhMjq/ewfQQooDU5DNdBqifYqx1aSWqYrxOlMMc2NYlA2IG6HijxBtxGZkZaipF8IwUxRap+XMAAVdf+54BaVIuWS6Y6OdERVjOYK2Fc8iiUNi2SATtCf8fiISqIUoqlOyDr3zChcK7QO0zkBFUxBhqiJxoPiM3HWiPz4Am+/UWaXn1RUSUwCp1uOTWe1rJitWqyDsGAsjsCUBdu5rcqmlvbXI3uDnDEDxLM9sYxV4AfYs4Gx4znbrRH7M6o0241wtX1kA2yRqlnXA89kLzfB7ZfiUmKP9ubI5jRqsEXzIteNPG0+NypwNdNEzCq6Ywf/34P0kMRg2NjacAoTX+zl2MONiG69EUzxkpiqd+PyPpMcNuvbzQTV8lG+1zvJ8nUCXo4JZW8SNXgRU64MAnodZ6xFW16YXl78e5B4JVpEp5KBOKEiui+JjEDZshbcyScD0/0Mkp9x6nrZHUzgKSKP4MtYxKaJtZqdAheUK3iTJM0NZdecQhkpjbvl0/n3IF2ke+rCxbs1m36LMMsAtGZDqVq3DtuukWvi6tHhO842CGUTH52HJMiycMblrspn/mutRc802XYFSFV1fpNCdh8tr4kRuFvqdX99uT/jSRIJg0MCdlcQWhZRFMWyQu8jhKc47M1YUx733mR/pDr52MwYO2E/jkRaMaJioxYB8imty3vWNEMpYzzzJbhYsq1qNG8iFtWiVdDyNYpWWzREUe8PUkBrqsSNQ0JDZYwJM2XFBSn5ci00by7D8kl47ZaMR2GpTLkp+5vNLG1FYbYhZQYFWxGV7Y9jnC/vpYG62ZQ1KphILPYzzq41YlkGqG9lIG8SmB4Ba4NiaQN010l1/CyBiTMRdQ3YMSZoNRMs09x6fPUEWdhdqJ6OpoAS9l5jHLJdjtOaZ7+LQVyED45iTIkJBwRcSIXfDpORvYG5pMNtnmEKOjx/Wu5H+Mq+HfZPd7/sdpwv0JyEcW6J4JURwQxlZoXW8CsKW8JYSp7r2tKhg4mQZuqmiI0vqD/32YzjwWSXE2QMhTnYCnHgcIHnnFs4Ch6zxQI/RYDqLpgjcLkLsg1Md8bkwW6d5+XOxiJwZSY9i5CJC59oz3ENe1s3fBozPhei3KrWXwsubk6DmSDrWVD9Q5Dmcum2ISauQst6szK5uAl58/5q6TwL/aJgGoSN8yPsQT3eA/MPXWZtzw1Lg5C1GNi2htNbdZBtTbU4c7BcAa+WyJa/qDnv5PR0Q1TgAcs5CKSbtJLA3MJusiTRyZHgfp7+ikuUPy6njNK5JuXgX2NmKCJ25Mqm6lahMgclwtlInsm26+ZOxWXaAz0fUjaL61gzmUE5R/IEnadx6u9R7vXFOQCkXaOTo0PJgY1oHpP+SchdvaALa49CfGc1qx9og5YmRDaVColMlgaBGcYSYhbalBvvi7mmSeXx5htRcqMHCmg22RA9phXV9pjb30yiTNaoZ4ZWX5AzY4/88/SmTqPlRaDlbRsX/hWUckTrTLuR8XIEkzCWqMFAmqpQfY00r0K6TtnBWqw2SYKOl4/P/CVSbkYUrTl+SzWbraS4sbnY4G5p0dPJ3A+klqD0Ji/h0+TwHybXSTY3Nlzw4DqfeLREaJ2TIGLajSAsXNEqUWkZBiKmOvLXPC79E0hw/VVn+3eEC1Tcpz8YTIrENVOBbEzRmPNfiyj1AsmX9+YvhLaR32h5ccnJm+ezMZY9Y5csVxtw1RzKShTYdpWKralOjeVsq3lIb83QyytkP0HrJys7I7Blw7kmNsLYXHKv0CvZHwLI7qQELU9HmOP/lsozmZxngDEeMV0So4wXyTFHqXLW5kayRwqEwqDDj1AAR1KXaLlqpObitWD9KyBdmM/pYZ/RsNFIa/zTN4A88NhovmMzM1TXDIOkaHU8Hg8btKp3otytbi/bsIcZeM2yz15wn3Mvpp01KQQT5bhtT1DcK+rbGofYY9T4pOlsqtq2bcrTv0iCzcMm2Q6MZ7X0Csjg4fj7YffnHsitGuNQa9W6qk9oaowe9Iv1S3kXr4D0H7wrds+sN++ioDOMvZLIZuhhlcuXcmv/BUgV9fyiSywI+SmEkH4hRuHxyWl/d8ANvQKSPCgaT0P59mV7pucwMlKp3xeenhz+r4GcPZ6cb7/IONZMEJgl/LgNv6EnkPFLsd5/sV3HPfMU+KsHoO63Iv+HQPKf/ZwRQWNq87Ds3rbXN/4XQT6KEH7VD2TNbEQ1YXqewRa1l8AbPW7r32M83mO257JXWEJgI45QQYzsK+Qy+vMXwEf0oMalvxRpZpLg+PCLYy+BELC5QTnTeDUfadHjM7pH93jay14a5NNjXgApbx4UzX7KVq4wrjr3VJnZLgmHekWkH7NK+k3nI70CcoLuv9PzTB5Mzq/FPI/DOdlzy14qT33/KX71a7or98A1xh1RnmeCtEq8lWx5quLsg6t6Hcr8npvO+q3/I70Esknn46IsJs2ReVzZboqWMEiq2ZEn7pUnf0I3WSe942SpPB2UfvQSyMa2SlESrhvPofBUHtdFDggeH1WSqNdLnjOfSyA6CAMj5y2EUAFHoq8p8EAvgYTxZltDFKUmn7Gfgl41nmEHoRVKR61A+ZnUTzZ/ybYySAFvUl7LUnwJpLuBdHTNNm0tZXi9XvN7EnFj025O8LiXkQ+uFWPjQzJveHhVF3gN5AwJ3kbyA+xoZDPm9F7ze3ywd/tpEMyAXGbgXLYhYPlihd9rZUwl9lai4QS+qDCQod7nO5sH7l/2kiEk5jZEz7O4wks87Wm8PNJrII1cQAZ2VROHBXfn1/6eHpWXsJeG5iJuX2F1JEQScp0XE/lfAykjLm/CqwRF3LSX8Bo/firvZVDwG7VaS9i2cYXaYNoL9BpIbmtzCUrzEryh/fjOk2UNfuMeVO24z1IXpR3yRr3kcQe9CBJKX9hWrUB4xb1GO3o0KHqCXKDJtECfaOs1L32JXgQp3JywvqbhayC5gn1uYUN2/8v1vi+C5PKLn0frZTS9DtI9z6fVPzvpgV4FuWBK+WgEHP3Yz459UnD7guSy1kZ3X6+efhUkR2NIySG237Me9UXuClSms+nCRK/3bHgRpEwsAtlKhO56ulCf5GRPTwY7i4uiyXDS7VdrFl4DaWZEueSd9fRIvKbxMMJVM58KqZ7yhHrSSyDlCvIkxVNGTtUvCLN+ANVPd+W4OURQ/GZCSa8o0TO9BNKy9KpO08LyICOH0F7m+oMa188KaSpt5hKkKsOEkmpYAs+JXgFpVsZuywwtP3ZtrM17FobQ1t8h+4oHZ6ufpQ0p2npapkUiQcqrTl6q738FpG7piHiRK3uqq1uSr7Rpgzz/12G32jWkOKG93OYCfUNj2QsUyzJEc8zNLb0O2bt2TuSxCTWqV4ytF0DyllIhzXbNyFTzvPojGdR1wn1Tr4L2SeWYndvXBFmTfSltIjsXdIr2iWukG7SpwzjL4vSACkvJELZNZvCoNqWSTuZDh8u91qqmMmKEI1VO9wLxFDQ3yLLwo4UgCFPZ1qx0i5YxfgIKqYACIpDiJK6rLl1ACJiSGjrm6LIjBIXqZW1Hrmfb7sYp0rnylOncg14CqVjIMdURKTg7tdBcp7CHgiVCaSsmphGp0fqxz9TeZJ+RNJMd5OrI7R+Y7civUeGcZIRaJS2fcqm+riNTdlG1IHZRn0pD3g9yTMn8mLiqYCXjjechx6gESNHdKSS99lKYeTk6GLcclFkrzlqkxLckazm71/KiFBXaxRZzUJmnqJxAkY+ebmxTnh2DiRXHvweyKYZbJgGuw+lnGKLQoDyHkSJiLMafN2OYeClKI+5cSKDVnAlhgoWLwzS6NUKdJVJupsOEChSxSdCWK8NAlqtOl479uaAM5C9tV86ujDn2K4pVE1NcGYQZ7GkomrJsi/f5jtzM+Fxpp2GBHXIs2FRgBbm7y5HkffRxrzQlqcjYGtaZRj5hUlL5zANjJXooLjcVeaWO8SVlgLCl1BgvsD2MpbkBKbZHOk/jOMb1oyDj8WF7wpA4nPx1rKwQEe5iUmibp7SVDZV8LDrank0YEyGSphM/ck1HF6lBiheUnpdWsqanjBym1/mGFXNQzaGZwiLS9h1qN962wSiNbdGZtd6nNodPSXLqsqNh0ieVHA9LkPvJGRUUw2LPblOciOGgeHDq2XCQkxBpp4wcaQ7J5FJdscFs5+BtIt3pAz7KYGRX077tdMNXnUXtaaFBIZPBnuUhHyY0OJc1U5mbnarHB9BgkC4KGReMKnquwcdM+vkcf/zQIZXxWe1ywWM+LWBkxrmnhAfef07elwI3WTwtDJMXGsbzbczZKOIA5akG4aSg+0NNy6EgnVOpzkwjlFrEmsPKLRDlJinaoOeFwRu0gr4gXABfXPqaYeie/NV2uTC4Wci0pPRRcfDQMk1QyL4DxxVXVjOhhFrqeRb6ehVeAsn4IheEZcbexgsqrk+MUzikPLewzad8HoxifW6U+0kzMtOilBBCq1iA9TC56aq2DFJvHlEKes4WjZ6iAoJEK0oqYk84NS4Lv53Vt4HcfY24D5TGZdu2Al9jjDnqsoEnKBMxs8eOkDEqpBQKr9r2D64CpzetoXpPLLt8jcK+vs7ZSP2ELeOjZJf/2U652WpIg9BBILPDiAuPugiHDzYSra5/wyh81sshR8Blwp9CT505dH+QGM19tvWg7GOGCHZllem/z4NQHrbk1my1BGj9w+Z2tvqH5b63lG35prAvciMtBBfanRCf7JD1uF2DvVhldDfXEeRIMoy+znQB4JMEipZl5JM8y4n05Lq1V/XDr0B7SEFLcHFTkDcd0G1kAEiyZR/FfyTd0eYiQdxTEEQukHX/tEaNY2c3OzDdBToj5IkJKoTINAgRHgAFQFDKdS943Pq5MwQEI5ZUMgJH147A/OTOA/IfQQbNSPBKYgIR2tSd08juRpei+M7ZtA+ZIPeCjQG6oC/iNYLa3QhrvlIxLTeBKncPp3fZT3aC9PFT5Sy0AltWYhDZ4knjiHo7Ygd0Vmr2D7MIselGGCLM6w7tZpGhY3BdYBcVik9XRaOfzTEN1kSQ3TBd6wZVmwIgP/DDm9HOnP2n32lohISLS9FzTbbwrafH2fTUffqCnDIB3MxtBs2rNMgVkLszQGcaMwxPOHkokkPI4jleIbqEU8HZT6ZeKVuG3jRMlNdQAHTBaOZMWf/GzIgQkxyx2GoJLYU9Awd9QR4vzCxHZbqE85BX33146pRoSU99C/l2KqBiQl/vdsicyPVBEXWrPVIL8wRxYmfok/5lBx41BvRPUaJL9J4/9GM+nSCf57K6OX4mzfzpfWDrmWZetkT7kIkIAfYULzCQWsrkyS6cyK6FqG7dmBMTU0nQgf5dJw1Avw8y6+ZTcr9j2QVy8fW4D+0LH73ij39Mh5hGfla2DVkQyomuFJEpY2Tjyg1jnYRMGJkR9ml6QIfc+dmj+sROec54CqnJHaUNnSuZP3xwgp5DAYu+bdX4iQAZ2S5VwlyyTSXLtDQJ5wpx4vJj/VGG1HlWBzsp6PBifhiPv+hQaztBPratjjtmJ/32RHaTuiN+AO0fTJMJDWYZFsXgZMAOY1V9kNWdbcS7GQ++y7GyOyqk7H4O8AtViIJhKGoYt65wMvWfzY8fKOoYSHWn9447o9HfcNfydtE/nyeQXw1KIVYP5YJremtJkgimNqnYMs7ijmPwVyqe1fIxim5+qrpU/e9Ayjcnzu/I7qgGtRs8NUEQq9YK0RVC263qoWGbXuhIyXJuosDfMIrv5GQcn//V1c3dHdTMsTo/wWV2L1EUizrnl46OyaBt7zwfOX51Zbp5d+vV70BepSB5XrTxZshmTfdTbkI/liHbV7In7lK9eaWgV1ATGh56Vs60VD4vfXDZad+J7ieQMzuIYHKz06TAQhrHTX0La0h3Vb5IwEA77qq0dQDty8aqV9AxWYJLJBtUEzm9ZfymYkEY8HIqmzEv5CfudALpnUWxBm0/DyZs75b1+Qm3XMVVjq5ixPka4BQswcI4FhKztAmwPmHlgMYpMvs3kCqQ71XfKqiGrp2r+RTVJdovLg3nZ0z/8Y5M8bhyTVu7AUn350dkjP01DVzT9qMbM19DN2l/cxa75pBckwIQ2Uj3INsQTJcgmbFh8qsMqrG1GDQWuh3iSaXn3VksdVGU0s1ketqlTslYXK7PG6unoXFrl563a7vX+S1T821Pg6HZjX4RraCbtKleW+0IQxyCcaPz+mvGWBUa0FXTsGRjN02KPBOaFMF+yQfdxlHHzf9MpGM7wpDPnrZ6+hpDj6um7uR0uE530pxBzpqhQ1NlAGSAqF+BXM0VF0mEkkpvx8NNPnu7A3nO2jamobMUtcj1YJ7Am0Bz9qK5oTjGXGoXoehXS9vS5LPZU+QjCBhIbVdyuPHnyogXV5ItCy4+tZZyNueBnBiPCXw+QhLdVTvDgY1PM+Cjqorm0E2aAW/MifWABtnaaR81jiG2OdcVZ0CoCo2bHjbQbLxtnszvhzhShWahSBlY/pxo2Zpr0yeVkDNqLQzjVKRNFMI9u46u3NVhn1wgA3wyHgW1zmTz4H4ynBVkm+OwESWd3sNvSL3oWPEns7RFiKJvgDnWDldt50zBm5897kJ/h00zeg/c1hK0dsPl7pQ+U2tMhb9ZydnFUXQjQqztjAtrCTP1eQUTy6NFU5MdIMpY4w5Wmi8H7CseXXNws1M+RCvToLCwQHkVXlm2PaisJWIo+UMKYUAKbBBi81DFOUVU82w2dwzeeHlxQN/KyXzNzVbLSqk2rfxPcNtsw0D7egWTNzkOyTgNbydEbTNbTgv26UGrjeNtDww66OKGiMFQ0Tqr2p42kFmiQqGJg7K5pBxg/Dd77k4ZCNc8T/eovdlpLFR0kTQa9CgwwPMi9+2a0lDQYaf4p4iP1tHeYjkovuGyjT6xyo9dI86g2FFsQGHIQoElTG8UtXuNJ1zO2h5RTV8yy6IVuSquuCNk9T0JHUbP7PK7w7MYkoc1/l5swsskqsaOkKpNDONlFXSL9Lbj24Nal50EvQl9ydrQnN5Kaj4bdoFE0WFf7C47yOsoCjKG1ShNipXbJlGSyiKMrGp+UYbKu66vj7qr3shL+9z2wNcVy5o0oyoGKdK4o3Ts1nZJOkIZ+4HFAm1o14TIXhtHsk5NbuXtPX98UtBtFPMyw+ifG1gYls559cC4J7/pEAm3IBYd5Yjm0B4tixRZzXpITRxJN0jTdgo/ts97NrXGKaLQOprmUROn9w3ysRxakGF18Mr7i29Ix+YMB1/Yp4YxjBUi01iEHA2dE4onbtBlT0Kfc8mr/5hnn9OwuC53e4nSlaIHY2/57Bju7QG8kk2ZboiRHkEcCXIZM1Q9RRn468VNM0F1TVcVeMky5pqTrQJZdZ08041qaP1p9awzzB79OV3cNOtT2sYvbCNLlhuENtsE+t9ga53IrmliSQLn0cIOfN/BpnwZNc+xXSzYRr7esu8clvvtBu2gB3joVslEiJKoMHRL00iVZRk1NFPo4a4YdRy48mkr+vfXH874n7zyMNwmi3KdG0zhlxeqG7BNJ3qpjdyFHKRhOVfoZvtRpGFaHldNH+9TbChfoWXse/KIh6JafrKwiC5qCXaQMDORpc11kiQZYQKFxskBoTLTfvB2G0wQ4/R4W+2YdRzB9Ga9rRX62jG18m+5AGOcI5Q76g17aroG68YkscbTkLiZpNxEU6auVtVoFeMRlypuu4kdBiAB0QNhi6wygtKaLLTlH123brx+/AKama0y7y+ccGVzOUqrHF28VE5XmdV4pZ/CDvz6UBlWvZm63xbV8naI1sr1Po0wBa8mNNjGRZoXX9zU23zMGeuBcS3yP5u0ZT+8Sz5W3HmwMcogzTFqEgS1wnQFcSPY2C3CNtVzmtV1dtpNk4hu75q83ZG5YiIM+kzPt6c96nU7E+SzfkEPc5Ex8rLgjt0PnZHNF7nunzFUw9XMAICVlHJXFr7w1DXjjd9kUZqormh6tQ8ud8JqCC7N0XabCXR9LGoxchUUigdak6b5mo3qXVbfaD2CcUS7Tk0so03jXtXFSuu+Me8cwDdkt8xn/EmbBAkdjTo708lsX9yJhXA5b3xG9oQq81KP3EW4lPO5t9KhlTcPd7Zh7dpE/CJCilCMZNWWNpgTmnw2z47cyMMGO5I6MEe47I0ZXLeMVs1Q3THzG3eG2B5nG0Js3mN+7ygPGhYlIF3Jq52lIbejnnsRouyeHy2a7AxbYyauQaycepFHLF8PU9JEPcXV3HPVSEviR5Bb6se0yvCHD6FvA9pjt33JfAXqFHzoxKra2vI+ijR2VodHBAvET9hu9VwbSwDyrwVIkEDXpLqoo4U9Z7v660GSj7PnFuN4Gxh6oEN2BhxKUcN2I9JFxlxn0ERcq4hSidlZ+7iArGPNXCxsDe4jnNFGrRNbtY7CYuWpWCkK1R6jemyfNzmQN9IALqI6hm1b9E84j3/VCAmsZZqIXmTj+MDdd6YEFS19lireVpqLntRkZ/iwIBBHajM24TiRWmS738aXJuIXkMpWuqY5CqStqmnur2mcCHEqiraJcdedzA7Kb1kt9CTyUMVUX+gz7X93Hs+ksHO5gA6p7Cyw6TTim7/xYadb5JKdwVDwtE3YBN1VIZDcCI2+cWR62vY8XxeQ/HrN9Fx6SgHKc2o1LaAtSjazZkbn2DQ98XFZZrYnc/xd0lnTQktD+3LJHpY/ttd7Jod9WV6jLRS7sgN1k+wgb9i+ETqEz+6SncGRg362QoiVrg/AM8It4+3zZHneXlfddZSiFUJN2cWkTFa+aFWUGvY+ok1a27Fkp1RKjvcKj890K+jW7bWK/8z2FaVqioCnjuVMF/uyh4Fmg8vbxXDHBNNoYt0/qSkmmyQLrj55mic+RUm6hgkPNwKn7KgFBr6x8AsC/JpN+nKN6hu17jpRQtTeZcH2mgf+iTFswuDIjg3b6bMSlSWq78esoIrpizU7SlNIi9cqSIJkRnor0ngL9epAwAnLjxaWXTX2L62UReutSv5UupJ2OBnsKlambGOmjeNIsD0PSm5maBo075Qd/cZEeLZCppP+dZkAAAs1SURBVCl7+Dm+A49wT2FEm5AH34CAKCRBSgfGcsdlrtNL/LGKuJmBkt7lYxVc6MTrFVQstg8wBSZ4fKRDjUL+2fml8a7xYtk34byccPL+4/G1jyBnFFWT03WE02bZaMzQlJsu34d4kDxwfe7AzT/LrfYigSaSTHcoGZIS75bI8OlNGqWVMDV2HWtM87adziC5j8KG8YaN66kVr007AAVl9xvuHuSiQiEcACuHDEeE1tG5R4uGkmftxqiDOM5yx4IjLlLDr/IdNDpvqiqHpj2YIdNeqjw2zg9g229F/HAXZ9pz3TQfbD5a5BMmg8bWFq3AK8A3yooQ3t9ScguSqcB5O7Slx1koVkgO+2HV7O4JQemjJex9OReH9ZSpSftYEsPUbLMgh5Ygj5nxs86dIC9OD2Cv3ldMeEO1yYMgYUfh0n4q2jDJsK1ItT8ylCfd1y3QTanlBaRL0ZacVllAE7Op2NEoE5vnZgkTC9X3iW/8JoczqTdee6rXIbRrtVwzwnCp0MB6I7vSy4I9QCWnBzDlxdqfOmLcvTYK0U11SFW1NyBo0kfOXVvFLWKUnHuItyCjeIvi6/dwzcUJXNsZiUv/pghw4hw+q1t+HqFC0asm2c0gBM3ZEIXpIkrSem78LU2ui3xLQQZ7wGIqu8kpjXKyrXXobHSzW91qu7lraL/2xl8UmzJccDq7rVgc+Xu0a6LmLciHYmFaMS1PiinNcFFx8tfNPJo7tLXcq1s3Rajxcp2LKqO8sJVwsaI6HViKw7RNNI+YvZR4TiEfdzpcmzNjz0efZ+1Y0GJmWt8/d4IEuAEhs5gBzFRf9y5rS6WrGdclQrimBV6aatFiYWo1eSye5734cxMG5ybJ/GlLWApFTuSOjJoXgnRT6XRgU11LYWIVrNjtWNDC1c4noc9WbNRkUY6nkR/uUU2eHGTugWva5giq57OBCl1uzU6QjF9pqKnYaS57PDxpn66RghsE2M6E58YzwSSM77Ad7wpGPfELd1kNX0nir0LXFYLDJKjdkoGElxyLMC0+Dgjtc6MzBQ/2Zx1qoN/nTIOZbDpkcxfIKcxGulckiTRaQHdnKtmzwg/IgQS32TJmY7SQ4S6q9TSN8Veu0IHuxbmlE0TchbGa5inehgo0g5cjLIrYdr9/FlQ0uCifQzMbmNZlx9x2gYRLkTk+htEr5+d8Q/xsKsjClE1KRA1JT4s0xG6w36WFMrSO3D0/QFTxPs8TxerlT29699obtESt16LLiu8Ceer6OY3M9jW9muWPKeRfM+M1sj1bk3RrqLM2iJXzA2z2AN/ql3d3uqfEDE4rWHTkUXWBdB4MY61XfDSqFP+UBQl1H0aOHlNR/0b2/ji/T6Ok/QIjj902us5WF0jlYXva/W4ECGCQjfU6N6CLhLo+9BaVMYhC6aK7tkWEfYh/ag7TMbVdIKuHoJDbr3cwp7U38UIMrW0yqfe83VRYJg3jvKZRWrSn6jt7aljcE+TjZKjdls4zqUpFmT1IKdP+ZCVzeLdXAF691NCpTBI19qTUNxi6eBVk+Ahy0/ONYHfjygI9gaJ1skR4fEx/jJ3YsN4eM2YAmFxKktYzJx1o9MjEu3oZdYGkD3xN6NcF60RN00UDEaltp5n8xLXAYzkpUZEeQM7NBqZ9P9Gor8bznwj6uI6hj6tpN7V5af3XYavgeU7WcxHyFoU2UeVf078HKaARpM6JkB/YpKqlf0vlFiBiYbY+RLGuOO3fXTN/pX8PEnLAzI1kGAHTYJpYyN/SuLbAyfVadDxbhDS5amAlRi96A0glbAsjZRfvGgnL77+NOrYhSqMWDUnztWr94oUgP9AbQMJFO/myveGnlZPT7yIFfiucmqpg1cRlNnvtkp4f6A0gudLh+ATlVXopiHC7s63cc9i9Bs+1liHBeceRfAvIpudFUBzD69ZzVl2c/VJVIxz+5HHN+GxX3el/p3eA5FbP5k7aYcnEN3mMTphaAie/Zbe+B2Tw3Hpx8lxKEj2nuFbxvx8M9yaQXUln5hOkZ9iTYYmS/cfzDpCc9nQnNcdlDwXI5Fnf8wcl9van94Dsyimb3MdTp8+rxn/9EK99ld4E0u1IKb/Pcc3jpw+8ayHfBZLLOrhpeWMWyc8JZpOX2w3/RO8CyXcoOepNWlb4rKPSIVn8wwbzJpBPmZ9A6UWHXTwXocm9bh15id4G8q41AdcGSdVLJlIWP32+HtB7ZiC9DyS3vtoeboLQkRnHxelUQhEg586dm8hGcOA7mjj8G3ojyGtpkocKQnJkcdHJ7ndK6Km1XKLLMZy+eIFEL3ojSGZBtadshnZw0ZTCuOdXq7OvmSq+1iVRP56tjo4y3n9H7wTJ+V/Nw4Ntkz+hFTlHmoQuAfEaVD9CVVW72sbyXVsV6K0guWwJB61KxKyiOy0rGesBMH4KaWxaZGKtaCoVzfdxVqD3guRyKM5S1mKbP5GebgNLArg1PbNIpTVVa8LQpgoD6c0gOahNV5GB7cgLNk6bBDn5kjnrQ4zkhYmP4Mjev/NAcu8HyaXLMVchIor6GhKJ/JiJyy9YvErDHq5ACRpU7PsKvR0klx8EjqI/B8gzbPv5NZdliSi1SAH7NH/tsqwB9H6QDKHJjbDWhOJ4LRVFq2E2brjfQ25UvHzt9qEB9AsgOe3c3YD3KCWWRSx6NS2bks0302+A5OTlEZjqRGkDmIZBKqX1WI3r+u3r+EsgIRwbqjML0ijb1reGRQCli+LfePsvgeQEimKGUWoy9kRJN6gDSfYv3WM7mH4LJHT7huyOPYnsthCD+qh86U774fR2kFMXM0DEwDoULOqHUnXNyMairsQ2v4g8DKlIb3EpX+mdIGUx+0DokORZlcVFBpWnIUbmQrXTNJEU64g2x7JIIKlsU2aO+jYd/V0gJ168QqXlLc4jn1XKXNSyUVqNpxVxQ8mg3kV4zFRMCvZ5/T1A3wQyRHtyyufi1badKAOJ2Xom2/EUo1BiIOFEmlZ17njPyUE4vN63D70J5KVTE6dAj0WjBSmmpitstKlsp19zg06hSLxkK/hGp0BD72Y8Gap0v0JZczfFjkSukO1HFJsrw6BjLtzrUjB/0/pd6c0gXWSIGBIkXE4nVpJ7UbQLiVIW8Zw48FfNNj3x4/+3qZVBKrscaSVtiwCxZ5suSBC2W13OX0siNEeqBiUKDac3gwxDKa7oDuc5xxltVeY5C1KHhAiN+JKiVT2vknuV3gyyKsUmlR161Y2gXvFUwaMrmQxe9jYhoojfOYbfOJPQ6siAON24rCwoxfIZRJLV2ynHLZs7Usi72eu7uauFMuCuBGIdu7HUluVRquGlgiJOOBziKumZMPo6vV13dVYIQZ9UuFOCM0Jzbhhzewq3ymIGnVfK9U59W3zgRL9ghSwWTRELFD5vrhFIP+EWH30v9fuP9Dum1ulOmugmcbapUvFR/hvW1m+A9A77dgVjiHMJjt4ERJpec6P4sYfAO+j9IL39pXUx9BCgaL9GW7VtcMhIiJ9LFv81vRnk2Dmg4MxWILPQQhaTkyncQXS+0Ecg6Oi/dRTvBDk2c5Tc5LU4BTuJFtwrIdY7bnTTAAMXqHSGdjbqT+8EaaD7S1x3hNP+SFrk2phuHy6xFoKP9wV93gly8iD+PjwuWIpM67EkaGhRvjeUdUO/563jeHYQTeQ3N/rlSXcFx5ve/HsgmzqVdaOt6hDoIQM6xf43+kWQzX2pi69jRcKmpMd5W3LSI/0iyLYaYlQdTizXe1cq3RP9Isi7JjSMzDf7A670iyCrh8IJ983+gCv9Isj4oXZMfkfFUif9IsjwoUb1N0FO+d8hrtK4u5/V1S+9mef/B2lNndZliJbUAAAAAElFTkSuQmCC"/>
          <p:cNvSpPr>
            <a:spLocks noChangeAspect="1" noChangeArrowheads="1"/>
          </p:cNvSpPr>
          <p:nvPr/>
        </p:nvSpPr>
        <p:spPr bwMode="auto">
          <a:xfrm>
            <a:off x="155575" y="-1889125"/>
            <a:ext cx="4086225" cy="394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png;base64,iVBORw0KGgoAAAANSUhEUgAAAOQAAADdCAMAAACc/C7aAAAAolBMVEX///8AAADx8fH8/Pz6+vr39/fr6+vw8PD09PS1trixsrSrrK7i4uKbnJ7e3t64ubujpKaen6HR0dHn5+e+v8GQkZOWl5nLy8uOj5Gtra3Z2dnExMSmpqazs7NsbGzPz895eXlVVVViYmKAgIBxcXFYWFgyMjIbGxs9PT0UFBQiIiJNTU2Gh4lFRUV8fHwsLCwmJiUgHiA/QUA2NzYWFhUAAwBrYintAAAgAElEQVR4nNVdCXeiSrCmRVGQ3aZp9t0NUCcm//+vvS5wl0zAO+a9V+eecyeJQn+91F7V3GI0iKbNf7e/mMkrYdgz+tAsMCbTx99NXnvWlBtx/5XC/D8/ooNc5D7+ysxeexQ/GCRRH37hoclr7/6BHMQ//Obov/ak4SCVw8O7P7XXXv0jpTF396rg8OKDhoPkivjuR71+8dU/0gTZdz8//NifXgA5Q97dT09H558RRuObn/zy1ee8APL+ENL01Vf3oIJe/80j89XHvAKSC8PLPydIfvXVPUhAi8u/nfXLj3kJ5Og6qeSdC8lx1fXxB+8vn/s7vQSSc5bnr8OJlPPVprgwBfVFPt9Jk8uJt1dPf5z2fcpgkHxzHg9B+5O257gIldQKkXL6wEH55ps/k3p76mRj5y84JTn9mLLHjsXKunLYYN97zMNAjqsDOrLXeatWgpUON0a5pGkaOc159TIPBG4qXP6toHVxRD5/OvMz9id1uykSlJw47qy/ROkF0jtvjOnqWJHsk83uullKAU05bSV5qmpqRd6O87+oP8bq/G0HEUkULWTTXfNzUDJU6VwUnY/T2qa73o/tBTI/r05aOxrW5ivC4eaIOOyFVilW1Mq0CpSCxcsC+/Sms2axyUQ7srX4Q25nLfU5spzjKMJOy/WCAbPZb7t+tLMmIAW7sovpF8etAE3hsNn/ED11EeG4gC30X7lO0bJTGfkStrHmoNkRc/DgBZfEouR5olaS5gMDdJB+IGebhptEn5KV0cz32S5VUuCt7MCoyMC26Ylbhq/uv4W+o3Ujg1U0131xLjlI8OEXLts4SSYqkqTjxGK/2A5hbz0ZzwLBGXSRj92F6ylsqwhoxqYT/havFE2bl4fLMvwnmhwBFI8sbKquR7ecu2E/A9KsFG1VtUXQKsNBb+rLXVUEtsYq1thJwQ0Yto289gRlaL9EyZQLy0fb6BUa1yl7jLXSNYx9tv0nX0zrCX2Y6Iz9SkyXPPvroDf1FiERwsA7KxFLOQKTksScc1Lv5CBgzCD9GAjnuyEVRyYlUhRmKQKOfWSnbw3qjobKXbxkp9O5ETW9nthbTrrAVDBCe7SHMy84acRwXmhSJ999czBVwFVwWIcNq0517NXNv4SsTIwxA/tot/9AA5QBFTGbYBIFLtsqrlJRQi2qnHUUefUvfSAOMs7/9CyLUvYu4wIsGGyODNF4pvu01Tb4eUUUg5FCqjnfjupfaqxszg51A2pE4E26Dm8S2z8Zww3YQWodn26aFxhUMfw5I19XKJtztd7+c8uZoJ3Azail6PCiuc7eJMEQ8s2w89iMe5ju6sCW1Sp4M9NXNXGuG1QvkPIv2OoDCTFKFYZR8uFN0lxXKpszP9MX1MahVsgiQRJlGPHat20PaxJ7tzL++Xuv0ISdeV3S/mDb87Ao6cRKUfDKg4bbk15KjLkoodQ1TdvGkm6Jr7z4B5rMZjPOIGw2CbJct3mTQayFG9A4DMOYOp7ae+QvGM2E6JKX+8iVVTNP47lCJoso8AmxFD+w1d6mbDdN1IAWWwS0gc3K5vSwkFUvTau5kqFlWCm+75MsL1cIJcTrc0J7g5yamlHlbBIrqviiFk+PxkygSpRIhrVEyyKvKM3C5LhB24Ti4cyhIdkvvjZlFZjyaDabmJUx1+aWjOypkGpaOFesu+fOXG13RD3UrD4gJxEpPtG22BHf8X1KlbmWxX6650aMD2lzg9q3h3LqBlmNVrk4FKhbbVHoyNcxm9SY47Ty1zk3yvaGxkA2f1RDhEp8ed3PT/4R5MIv0TIPVMbUJp7IxPCsYiALzbPZBC+c5VoyaAPHzos4Oru8xy4p0YffH6egrDaZ2X5bjY81mQFqYy6F2NPQQliQTSopFsymhwqLhMjq/ewfQQooDU5DNdBqifYqx1aSWqYrxOlMMc2NYlA2IG6HijxBtxGZkZaipF8IwUxRap+XMAAVdf+54BaVIuWS6Y6OdERVjOYK2Fc8iiUNi2SATtCf8fiISqIUoqlOyDr3zChcK7QO0zkBFUxBhqiJxoPiM3HWiPz4Am+/UWaXn1RUSUwCp1uOTWe1rJitWqyDsGAsjsCUBdu5rcqmlvbXI3uDnDEDxLM9sYxV4AfYs4Gx4znbrRH7M6o0241wtX1kA2yRqlnXA89kLzfB7ZfiUmKP9ubI5jRqsEXzIteNPG0+NypwNdNEzCq6Ywf/34P0kMRg2NjacAoTX+zl2MONiG69EUzxkpiqd+PyPpMcNuvbzQTV8lG+1zvJ8nUCXo4JZW8SNXgRU64MAnodZ6xFW16YXl78e5B4JVpEp5KBOKEiui+JjEDZshbcyScD0/0Mkp9x6nrZHUzgKSKP4MtYxKaJtZqdAheUK3iTJM0NZdecQhkpjbvl0/n3IF2ke+rCxbs1m36LMMsAtGZDqVq3DtuukWvi6tHhO842CGUTH52HJMiycMblrspn/mutRc802XYFSFV1fpNCdh8tr4kRuFvqdX99uT/jSRIJg0MCdlcQWhZRFMWyQu8jhKc47M1YUx733mR/pDr52MwYO2E/jkRaMaJioxYB8imty3vWNEMpYzzzJbhYsq1qNG8iFtWiVdDyNYpWWzREUe8PUkBrqsSNQ0JDZYwJM2XFBSn5ci00by7D8kl47ZaMR2GpTLkp+5vNLG1FYbYhZQYFWxGV7Y9jnC/vpYG62ZQ1KphILPYzzq41YlkGqG9lIG8SmB4Ba4NiaQN010l1/CyBiTMRdQ3YMSZoNRMs09x6fPUEWdhdqJ6OpoAS9l5jHLJdjtOaZ7+LQVyED45iTIkJBwRcSIXfDpORvYG5pMNtnmEKOjx/Wu5H+Mq+HfZPd7/sdpwv0JyEcW6J4JURwQxlZoXW8CsKW8JYSp7r2tKhg4mQZuqmiI0vqD/32YzjwWSXE2QMhTnYCnHgcIHnnFs4Ch6zxQI/RYDqLpgjcLkLsg1Md8bkwW6d5+XOxiJwZSY9i5CJC59oz3ENe1s3fBozPhei3KrWXwsubk6DmSDrWVD9Q5Dmcum2ISauQst6szK5uAl58/5q6TwL/aJgGoSN8yPsQT3eA/MPXWZtzw1Lg5C1GNi2htNbdZBtTbU4c7BcAa+WyJa/qDnv5PR0Q1TgAcs5CKSbtJLA3MJusiTRyZHgfp7+ikuUPy6njNK5JuXgX2NmKCJ25Mqm6lahMgclwtlInsm26+ZOxWXaAz0fUjaL61gzmUE5R/IEnadx6u9R7vXFOQCkXaOTo0PJgY1oHpP+SchdvaALa49CfGc1qx9og5YmRDaVColMlgaBGcYSYhbalBvvi7mmSeXx5htRcqMHCmg22RA9phXV9pjb30yiTNaoZ4ZWX5AzY4/88/SmTqPlRaDlbRsX/hWUckTrTLuR8XIEkzCWqMFAmqpQfY00r0K6TtnBWqw2SYKOl4/P/CVSbkYUrTl+SzWbraS4sbnY4G5p0dPJ3A+klqD0Ji/h0+TwHybXSTY3Nlzw4DqfeLREaJ2TIGLajSAsXNEqUWkZBiKmOvLXPC79E0hw/VVn+3eEC1Tcpz8YTIrENVOBbEzRmPNfiyj1AsmX9+YvhLaR32h5ccnJm+ezMZY9Y5csVxtw1RzKShTYdpWKralOjeVsq3lIb83QyytkP0HrJys7I7Blw7kmNsLYXHKv0CvZHwLI7qQELU9HmOP/lsozmZxngDEeMV0So4wXyTFHqXLW5kayRwqEwqDDj1AAR1KXaLlqpObitWD9KyBdmM/pYZ/RsNFIa/zTN4A88NhovmMzM1TXDIOkaHU8Hg8btKp3otytbi/bsIcZeM2yz15wn3Mvpp01KQQT5bhtT1DcK+rbGofYY9T4pOlsqtq2bcrTv0iCzcMm2Q6MZ7X0Csjg4fj7YffnHsitGuNQa9W6qk9oaowe9Iv1S3kXr4D0H7wrds+sN++ioDOMvZLIZuhhlcuXcmv/BUgV9fyiSywI+SmEkH4hRuHxyWl/d8ANvQKSPCgaT0P59mV7pucwMlKp3xeenhz+r4GcPZ6cb7/IONZMEJgl/LgNv6EnkPFLsd5/sV3HPfMU+KsHoO63Iv+HQPKf/ZwRQWNq87Ds3rbXN/4XQT6KEH7VD2TNbEQ1YXqewRa1l8AbPW7r32M83mO257JXWEJgI45QQYzsK+Qy+vMXwEf0oMalvxRpZpLg+PCLYy+BELC5QTnTeDUfadHjM7pH93jay14a5NNjXgApbx4UzX7KVq4wrjr3VJnZLgmHekWkH7NK+k3nI70CcoLuv9PzTB5Mzq/FPI/DOdlzy14qT33/KX71a7or98A1xh1RnmeCtEq8lWx5quLsg6t6Hcr8npvO+q3/I70Esknn46IsJs2ReVzZboqWMEiq2ZEn7pUnf0I3WSe942SpPB2UfvQSyMa2SlESrhvPofBUHtdFDggeH1WSqNdLnjOfSyA6CAMj5y2EUAFHoq8p8EAvgYTxZltDFKUmn7Gfgl41nmEHoRVKR61A+ZnUTzZ/ybYySAFvUl7LUnwJpLuBdHTNNm0tZXi9XvN7EnFj025O8LiXkQ+uFWPjQzJveHhVF3gN5AwJ3kbyA+xoZDPm9F7ze3ywd/tpEMyAXGbgXLYhYPlihd9rZUwl9lai4QS+qDCQod7nO5sH7l/2kiEk5jZEz7O4wks87Wm8PNJrII1cQAZ2VROHBXfn1/6eHpWXsJeG5iJuX2F1JEQScp0XE/lfAykjLm/CqwRF3LSX8Bo/firvZVDwG7VaS9i2cYXaYNoL9BpIbmtzCUrzEryh/fjOk2UNfuMeVO24z1IXpR3yRr3kcQe9CBJKX9hWrUB4xb1GO3o0KHqCXKDJtECfaOs1L32JXgQp3JywvqbhayC5gn1uYUN2/8v1vi+C5PKLn0frZTS9DtI9z6fVPzvpgV4FuWBK+WgEHP3Yz459UnD7guSy1kZ3X6+efhUkR2NIySG237Me9UXuClSms+nCRK/3bHgRpEwsAtlKhO56ulCf5GRPTwY7i4uiyXDS7VdrFl4DaWZEueSd9fRIvKbxMMJVM58KqZ7yhHrSSyDlCvIkxVNGTtUvCLN+ANVPd+W4OURQ/GZCSa8o0TO9BNKy9KpO08LyICOH0F7m+oMa188KaSpt5hKkKsOEkmpYAs+JXgFpVsZuywwtP3ZtrM17FobQ1t8h+4oHZ6ufpQ0p2npapkUiQcqrTl6q738FpG7piHiRK3uqq1uSr7Rpgzz/12G32jWkOKG93OYCfUNj2QsUyzJEc8zNLb0O2bt2TuSxCTWqV4ytF0DyllIhzXbNyFTzvPojGdR1wn1Tr4L2SeWYndvXBFmTfSltIjsXdIr2iWukG7SpwzjL4vSACkvJELZNZvCoNqWSTuZDh8u91qqmMmKEI1VO9wLxFDQ3yLLwo4UgCFPZ1qx0i5YxfgIKqYACIpDiJK6rLl1ACJiSGjrm6LIjBIXqZW1Hrmfb7sYp0rnylOncg14CqVjIMdURKTg7tdBcp7CHgiVCaSsmphGp0fqxz9TeZJ+RNJMd5OrI7R+Y7civUeGcZIRaJS2fcqm+riNTdlG1IHZRn0pD3g9yTMn8mLiqYCXjjechx6gESNHdKSS99lKYeTk6GLcclFkrzlqkxLckazm71/KiFBXaxRZzUJmnqJxAkY+ebmxTnh2DiRXHvweyKYZbJgGuw+lnGKLQoDyHkSJiLMafN2OYeClKI+5cSKDVnAlhgoWLwzS6NUKdJVJupsOEChSxSdCWK8NAlqtOl479uaAM5C9tV86ujDn2K4pVE1NcGYQZ7GkomrJsi/f5jtzM+Fxpp2GBHXIs2FRgBbm7y5HkffRxrzQlqcjYGtaZRj5hUlL5zANjJXooLjcVeaWO8SVlgLCl1BgvsD2MpbkBKbZHOk/jOMb1oyDj8WF7wpA4nPx1rKwQEe5iUmibp7SVDZV8LDrank0YEyGSphM/ck1HF6lBiheUnpdWsqanjBym1/mGFXNQzaGZwiLS9h1qN962wSiNbdGZtd6nNodPSXLqsqNh0ieVHA9LkPvJGRUUw2LPblOciOGgeHDq2XCQkxBpp4wcaQ7J5FJdscFs5+BtIt3pAz7KYGRX077tdMNXnUXtaaFBIZPBnuUhHyY0OJc1U5mbnarHB9BgkC4KGReMKnquwcdM+vkcf/zQIZXxWe1ywWM+LWBkxrmnhAfef07elwI3WTwtDJMXGsbzbczZKOIA5akG4aSg+0NNy6EgnVOpzkwjlFrEmsPKLRDlJinaoOeFwRu0gr4gXABfXPqaYeie/NV2uTC4Wci0pPRRcfDQMk1QyL4DxxVXVjOhhFrqeRb6ehVeAsn4IheEZcbexgsqrk+MUzikPLewzad8HoxifW6U+0kzMtOilBBCq1iA9TC56aq2DFJvHlEKes4WjZ6iAoJEK0oqYk84NS4Lv53Vt4HcfY24D5TGZdu2Al9jjDnqsoEnKBMxs8eOkDEqpBQKr9r2D64CpzetoXpPLLt8jcK+vs7ZSP2ELeOjZJf/2U652WpIg9BBILPDiAuPugiHDzYSra5/wyh81sshR8Blwp9CT505dH+QGM19tvWg7GOGCHZllem/z4NQHrbk1my1BGj9w+Z2tvqH5b63lG35prAvciMtBBfanRCf7JD1uF2DvVhldDfXEeRIMoy+znQB4JMEipZl5JM8y4n05Lq1V/XDr0B7SEFLcHFTkDcd0G1kAEiyZR/FfyTd0eYiQdxTEEQukHX/tEaNY2c3OzDdBToj5IkJKoTINAgRHgAFQFDKdS943Pq5MwQEI5ZUMgJH147A/OTOA/IfQQbNSPBKYgIR2tSd08juRpei+M7ZtA+ZIPeCjQG6oC/iNYLa3QhrvlIxLTeBKncPp3fZT3aC9PFT5Sy0AltWYhDZ4knjiHo7Ygd0Vmr2D7MIselGGCLM6w7tZpGhY3BdYBcVik9XRaOfzTEN1kSQ3TBd6wZVmwIgP/DDm9HOnP2n32lohISLS9FzTbbwrafH2fTUffqCnDIB3MxtBs2rNMgVkLszQGcaMwxPOHkokkPI4jleIbqEU8HZT6ZeKVuG3jRMlNdQAHTBaOZMWf/GzIgQkxyx2GoJLYU9Awd9QR4vzCxHZbqE85BX33146pRoSU99C/l2KqBiQl/vdsicyPVBEXWrPVIL8wRxYmfok/5lBx41BvRPUaJL9J4/9GM+nSCf57K6OX4mzfzpfWDrmWZetkT7kIkIAfYULzCQWsrkyS6cyK6FqG7dmBMTU0nQgf5dJw1Avw8y6+ZTcr9j2QVy8fW4D+0LH73ij39Mh5hGfla2DVkQyomuFJEpY2Tjyg1jnYRMGJkR9ml6QIfc+dmj+sROec54CqnJHaUNnSuZP3xwgp5DAYu+bdX4iQAZ2S5VwlyyTSXLtDQJ5wpx4vJj/VGG1HlWBzsp6PBifhiPv+hQaztBPratjjtmJ/32RHaTuiN+AO0fTJMJDWYZFsXgZMAOY1V9kNWdbcS7GQ++y7GyOyqk7H4O8AtViIJhKGoYt65wMvWfzY8fKOoYSHWn9447o9HfcNfydtE/nyeQXw1KIVYP5YJremtJkgimNqnYMs7ijmPwVyqe1fIxim5+qrpU/e9Ayjcnzu/I7qgGtRs8NUEQq9YK0RVC263qoWGbXuhIyXJuosDfMIrv5GQcn//V1c3dHdTMsTo/wWV2L1EUizrnl46OyaBt7zwfOX51Zbp5d+vV70BepSB5XrTxZshmTfdTbkI/liHbV7In7lK9eaWgV1ATGh56Vs60VD4vfXDZad+J7ieQMzuIYHKz06TAQhrHTX0La0h3Vb5IwEA77qq0dQDty8aqV9AxWYJLJBtUEzm9ZfymYkEY8HIqmzEv5CfudALpnUWxBm0/DyZs75b1+Qm3XMVVjq5ixPka4BQswcI4FhKztAmwPmHlgMYpMvs3kCqQ71XfKqiGrp2r+RTVJdovLg3nZ0z/8Y5M8bhyTVu7AUn350dkjP01DVzT9qMbM19DN2l/cxa75pBckwIQ2Uj3INsQTJcgmbFh8qsMqrG1GDQWuh3iSaXn3VksdVGU0s1ketqlTslYXK7PG6unoXFrl563a7vX+S1T821Pg6HZjX4RraCbtKleW+0IQxyCcaPz+mvGWBUa0FXTsGRjN02KPBOaFMF+yQfdxlHHzf9MpGM7wpDPnrZ6+hpDj6um7uR0uE530pxBzpqhQ1NlAGSAqF+BXM0VF0mEkkpvx8NNPnu7A3nO2jamobMUtcj1YJ7Am0Bz9qK5oTjGXGoXoehXS9vS5LPZU+QjCBhIbVdyuPHnyogXV5ItCy4+tZZyNueBnBiPCXw+QhLdVTvDgY1PM+Cjqorm0E2aAW/MifWABtnaaR81jiG2OdcVZ0CoCo2bHjbQbLxtnszvhzhShWahSBlY/pxo2Zpr0yeVkDNqLQzjVKRNFMI9u46u3NVhn1wgA3wyHgW1zmTz4H4ynBVkm+OwESWd3sNvSL3oWPEns7RFiKJvgDnWDldt50zBm5897kJ/h00zeg/c1hK0dsPl7pQ+U2tMhb9ZydnFUXQjQqztjAtrCTP1eQUTy6NFU5MdIMpY4w5Wmi8H7CseXXNws1M+RCvToLCwQHkVXlm2PaisJWIo+UMKYUAKbBBi81DFOUVU82w2dwzeeHlxQN/KyXzNzVbLSqk2rfxPcNtsw0D7egWTNzkOyTgNbydEbTNbTgv26UGrjeNtDww66OKGiMFQ0Tqr2p42kFmiQqGJg7K5pBxg/Dd77k4ZCNc8T/eovdlpLFR0kTQa9CgwwPMi9+2a0lDQYaf4p4iP1tHeYjkovuGyjT6xyo9dI86g2FFsQGHIQoElTG8UtXuNJ1zO2h5RTV8yy6IVuSquuCNk9T0JHUbP7PK7w7MYkoc1/l5swsskqsaOkKpNDONlFXSL9Lbj24Nal50EvQl9ydrQnN5Kaj4bdoFE0WFf7C47yOsoCjKG1ShNipXbJlGSyiKMrGp+UYbKu66vj7qr3shL+9z2wNcVy5o0oyoGKdK4o3Ts1nZJOkIZ+4HFAm1o14TIXhtHsk5NbuXtPX98UtBtFPMyw+ifG1gYls559cC4J7/pEAm3IBYd5Yjm0B4tixRZzXpITRxJN0jTdgo/ts97NrXGKaLQOprmUROn9w3ysRxakGF18Mr7i29Ix+YMB1/Yp4YxjBUi01iEHA2dE4onbtBlT0Kfc8mr/5hnn9OwuC53e4nSlaIHY2/57Bju7QG8kk2ZboiRHkEcCXIZM1Q9RRn468VNM0F1TVcVeMky5pqTrQJZdZ08041qaP1p9awzzB79OV3cNOtT2sYvbCNLlhuENtsE+t9ga53IrmliSQLn0cIOfN/BpnwZNc+xXSzYRr7esu8clvvtBu2gB3joVslEiJKoMHRL00iVZRk1NFPo4a4YdRy48mkr+vfXH874n7zyMNwmi3KdG0zhlxeqG7BNJ3qpjdyFHKRhOVfoZvtRpGFaHldNH+9TbChfoWXse/KIh6JafrKwiC5qCXaQMDORpc11kiQZYQKFxskBoTLTfvB2G0wQ4/R4W+2YdRzB9Ga9rRX62jG18m+5AGOcI5Q76g17aroG68YkscbTkLiZpNxEU6auVtVoFeMRlypuu4kdBiAB0QNhi6wygtKaLLTlH123brx+/AKama0y7y+ccGVzOUqrHF28VE5XmdV4pZ/CDvz6UBlWvZm63xbV8naI1sr1Po0wBa8mNNjGRZoXX9zU23zMGeuBcS3yP5u0ZT+8Sz5W3HmwMcogzTFqEgS1wnQFcSPY2C3CNtVzmtV1dtpNk4hu75q83ZG5YiIM+kzPt6c96nU7E+SzfkEPc5Ex8rLgjt0PnZHNF7nunzFUw9XMAICVlHJXFr7w1DXjjd9kUZqormh6tQ8ud8JqCC7N0XabCXR9LGoxchUUigdak6b5mo3qXVbfaD2CcUS7Tk0so03jXtXFSuu+Me8cwDdkt8xn/EmbBAkdjTo708lsX9yJhXA5b3xG9oQq81KP3EW4lPO5t9KhlTcPd7Zh7dpE/CJCilCMZNWWNpgTmnw2z47cyMMGO5I6MEe47I0ZXLeMVs1Q3THzG3eG2B5nG0Js3mN+7ygPGhYlIF3Jq52lIbejnnsRouyeHy2a7AxbYyauQaycepFHLF8PU9JEPcXV3HPVSEviR5Bb6se0yvCHD6FvA9pjt33JfAXqFHzoxKra2vI+ijR2VodHBAvET9hu9VwbSwDyrwVIkEDXpLqoo4U9Z7v660GSj7PnFuN4Gxh6oEN2BhxKUcN2I9JFxlxn0ERcq4hSidlZ+7iArGPNXCxsDe4jnNFGrRNbtY7CYuWpWCkK1R6jemyfNzmQN9IALqI6hm1b9E84j3/VCAmsZZqIXmTj+MDdd6YEFS19lireVpqLntRkZ/iwIBBHajM24TiRWmS738aXJuIXkMpWuqY5CqStqmnur2mcCHEqiraJcdedzA7Kb1kt9CTyUMVUX+gz7X93Hs+ksHO5gA6p7Cyw6TTim7/xYadb5JKdwVDwtE3YBN1VIZDcCI2+cWR62vY8XxeQ/HrN9Fx6SgHKc2o1LaAtSjazZkbn2DQ98XFZZrYnc/xd0lnTQktD+3LJHpY/ttd7Jod9WV6jLRS7sgN1k+wgb9i+ETqEz+6SncGRg362QoiVrg/AM8It4+3zZHneXlfddZSiFUJN2cWkTFa+aFWUGvY+ok1a27Fkp1RKjvcKj890K+jW7bWK/8z2FaVqioCnjuVMF/uyh4Fmg8vbxXDHBNNoYt0/qSkmmyQLrj55mic+RUm6hgkPNwKn7KgFBr6x8AsC/JpN+nKN6hu17jpRQtTeZcH2mgf+iTFswuDIjg3b6bMSlSWq78esoIrpizU7SlNIi9cqSIJkRnor0ngL9epAwAnLjxaWXTX2L62UReutSv5UupJ2OBnsKlambGOmjeNIsD0PSm5maBo075Qd/cZEeLZCppP+dZkAAAs1SURBVCl7+Dm+A49wT2FEm5AH34CAKCRBSgfGcsdlrtNL/LGKuJmBkt7lYxVc6MTrFVQstg8wBSZ4fKRDjUL+2fml8a7xYtk34byccPL+4/G1jyBnFFWT03WE02bZaMzQlJsu34d4kDxwfe7AzT/LrfYigSaSTHcoGZIS75bI8OlNGqWVMDV2HWtM87adziC5j8KG8YaN66kVr007AAVl9xvuHuSiQiEcACuHDEeE1tG5R4uGkmftxqiDOM5yx4IjLlLDr/IdNDpvqiqHpj2YIdNeqjw2zg9g229F/HAXZ9pz3TQfbD5a5BMmg8bWFq3AK8A3yooQ3t9ScguSqcB5O7Slx1koVkgO+2HV7O4JQemjJex9OReH9ZSpSftYEsPUbLMgh5Ygj5nxs86dIC9OD2Cv3ldMeEO1yYMgYUfh0n4q2jDJsK1ItT8ylCfd1y3QTanlBaRL0ZacVllAE7Op2NEoE5vnZgkTC9X3iW/8JoczqTdee6rXIbRrtVwzwnCp0MB6I7vSy4I9QCWnBzDlxdqfOmLcvTYK0U11SFW1NyBo0kfOXVvFLWKUnHuItyCjeIvi6/dwzcUJXNsZiUv/pghw4hw+q1t+HqFC0asm2c0gBM3ZEIXpIkrSem78LU2ui3xLQQZ7wGIqu8kpjXKyrXXobHSzW91qu7lraL/2xl8UmzJccDq7rVgc+Xu0a6LmLciHYmFaMS1PiinNcFFx8tfNPJo7tLXcq1s3Rajxcp2LKqO8sJVwsaI6HViKw7RNNI+YvZR4TiEfdzpcmzNjz0efZ+1Y0GJmWt8/d4IEuAEhs5gBzFRf9y5rS6WrGdclQrimBV6aatFiYWo1eSye5734cxMG5ybJ/GlLWApFTuSOjJoXgnRT6XRgU11LYWIVrNjtWNDC1c4noc9WbNRkUY6nkR/uUU2eHGTugWva5giq57OBCl1uzU6QjF9pqKnYaS57PDxpn66RghsE2M6E58YzwSSM77Ad7wpGPfELd1kNX0nir0LXFYLDJKjdkoGElxyLMC0+Dgjtc6MzBQ/2Zx1qoN/nTIOZbDpkcxfIKcxGulckiTRaQHdnKtmzwg/IgQS32TJmY7SQ4S6q9TSN8Veu0IHuxbmlE0TchbGa5inehgo0g5cjLIrYdr9/FlQ0uCifQzMbmNZlx9x2gYRLkTk+htEr5+d8Q/xsKsjClE1KRA1JT4s0xG6w36WFMrSO3D0/QFTxPs8TxerlT29699obtESt16LLiu8Ceer6OY3M9jW9muWPKeRfM+M1sj1bk3RrqLM2iJXzA2z2AN/ql3d3uqfEDE4rWHTkUXWBdB4MY61XfDSqFP+UBQl1H0aOHlNR/0b2/ji/T6Ok/QIjj902us5WF0jlYXva/W4ECGCQjfU6N6CLhLo+9BaVMYhC6aK7tkWEfYh/ag7TMbVdIKuHoJDbr3cwp7U38UIMrW0yqfe83VRYJg3jvKZRWrSn6jt7aljcE+TjZKjdls4zqUpFmT1IKdP+ZCVzeLdXAF691NCpTBI19qTUNxi6eBVk+Ahy0/ONYHfjygI9gaJ1skR4fEx/jJ3YsN4eM2YAmFxKktYzJx1o9MjEu3oZdYGkD3xN6NcF60RN00UDEaltp5n8xLXAYzkpUZEeQM7NBqZ9P9Gor8bznwj6uI6hj6tpN7V5af3XYavgeU7WcxHyFoU2UeVf078HKaARpM6JkB/YpKqlf0vlFiBiYbY+RLGuOO3fXTN/pX8PEnLAzI1kGAHTYJpYyN/SuLbAyfVadDxbhDS5amAlRi96A0glbAsjZRfvGgnL77+NOrYhSqMWDUnztWr94oUgP9AbQMJFO/myveGnlZPT7yIFfiucmqpg1cRlNnvtkp4f6A0gudLh+ATlVXopiHC7s63cc9i9Bs+1liHBeceRfAvIpudFUBzD69ZzVl2c/VJVIxz+5HHN+GxX3el/p3eA5FbP5k7aYcnEN3mMTphaAie/Zbe+B2Tw3Hpx8lxKEj2nuFbxvx8M9yaQXUln5hOkZ9iTYYmS/cfzDpCc9nQnNcdlDwXI5Fnf8wcl9van94Dsyimb3MdTp8+rxn/9EK99ld4E0u1IKb/Pcc3jpw+8ayHfBZLLOrhpeWMWyc8JZpOX2w3/RO8CyXcoOepNWlb4rKPSIVn8wwbzJpBPmZ9A6UWHXTwXocm9bh15id4G8q41AdcGSdVLJlIWP32+HtB7ZiC9DyS3vtoeboLQkRnHxelUQhEg586dm8hGcOA7mjj8G3ojyGtpkocKQnJkcdHJ7ndK6Km1XKLLMZy+eIFEL3ojSGZBtadshnZw0ZTCuOdXq7OvmSq+1iVRP56tjo4y3n9H7wTJ+V/Nw4Ntkz+hFTlHmoQuAfEaVD9CVVW72sbyXVsV6K0guWwJB61KxKyiOy0rGesBMH4KaWxaZGKtaCoVzfdxVqD3guRyKM5S1mKbP5GebgNLArg1PbNIpTVVa8LQpgoD6c0gOahNV5GB7cgLNk6bBDn5kjnrQ4zkhYmP4Mjev/NAcu8HyaXLMVchIor6GhKJ/JiJyy9YvErDHq5ACRpU7PsKvR0klx8EjqI/B8gzbPv5NZdliSi1SAH7NH/tsqwB9H6QDKHJjbDWhOJ4LRVFq2E2brjfQ25UvHzt9qEB9AsgOe3c3YD3KCWWRSx6NS2bks0302+A5OTlEZjqRGkDmIZBKqX1WI3r+u3r+EsgIRwbqjML0ijb1reGRQCli+LfePsvgeQEimKGUWoy9kRJN6gDSfYv3WM7mH4LJHT7huyOPYnsthCD+qh86U774fR2kFMXM0DEwDoULOqHUnXNyMairsQ2v4g8DKlIb3EpX+mdIGUx+0DokORZlcVFBpWnIUbmQrXTNJEU64g2x7JIIKlsU2aO+jYd/V0gJ168QqXlLc4jn1XKXNSyUVqNpxVxQ8mg3kV4zFRMCvZ5/T1A3wQyRHtyyufi1badKAOJ2Xom2/EUo1BiIOFEmlZ17njPyUE4vN63D70J5KVTE6dAj0WjBSmmpitstKlsp19zg06hSLxkK/hGp0BD72Y8Gap0v0JZczfFjkSukO1HFJsrw6BjLtzrUjB/0/pd6c0gXWSIGBIkXE4nVpJ7UbQLiVIW8Zw48FfNNj3x4/+3qZVBKrscaSVtiwCxZ5suSBC2W13OX0siNEeqBiUKDac3gwxDKa7oDuc5xxltVeY5C1KHhAiN+JKiVT2vknuV3gyyKsUmlR161Y2gXvFUwaMrmQxe9jYhoojfOYbfOJPQ6siAON24rCwoxfIZRJLV2ynHLZs7Usi72eu7uauFMuCuBGIdu7HUluVRquGlgiJOOBziKumZMPo6vV13dVYIQZ9UuFOCM0Jzbhhzewq3ymIGnVfK9U59W3zgRL9ghSwWTRELFD5vrhFIP+EWH30v9fuP9Dum1ulOmugmcbapUvFR/hvW1m+A9A77dgVjiHMJjt4ERJpec6P4sYfAO+j9IL39pXUx9BCgaL9GW7VtcMhIiJ9LFv81vRnk2Dmg4MxWILPQQhaTkyncQXS+0Ecg6Oi/dRTvBDk2c5Tc5LU4BTuJFtwrIdY7bnTTAAMXqHSGdjbqT+8EaaD7S1x3hNP+SFrk2phuHy6xFoKP9wV93gly8iD+PjwuWIpM67EkaGhRvjeUdUO/563jeHYQTeQ3N/rlSXcFx5ve/HsgmzqVdaOt6hDoIQM6xf43+kWQzX2pi69jRcKmpMd5W3LSI/0iyLYaYlQdTizXe1cq3RP9Isi7JjSMzDf7A670iyCrh8IJ983+gCv9Isj4oXZMfkfFUif9IsjwoUb1N0FO+d8hrtK4u5/V1S+9mef/B2lNndZliJbUAAAAAElFTkSuQmCC"/>
          <p:cNvSpPr>
            <a:spLocks noChangeAspect="1" noChangeArrowheads="1"/>
          </p:cNvSpPr>
          <p:nvPr/>
        </p:nvSpPr>
        <p:spPr bwMode="auto">
          <a:xfrm>
            <a:off x="307975" y="-1736725"/>
            <a:ext cx="4086225" cy="394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png;base64,iVBORw0KGgoAAAANSUhEUgAAAOQAAADdCAMAAACc/C7aAAAAolBMVEX///8AAADx8fH8/Pz6+vr39/fr6+vw8PD09PS1trixsrSrrK7i4uKbnJ7e3t64ubujpKaen6HR0dHn5+e+v8GQkZOWl5nLy8uOj5Gtra3Z2dnExMSmpqazs7NsbGzPz895eXlVVVViYmKAgIBxcXFYWFgyMjIbGxs9PT0UFBQiIiJNTU2Gh4lFRUV8fHwsLCwmJiUgHiA/QUA2NzYWFhUAAwBrYintAAAgAElEQVR4nNVdCXeiSrCmRVGQ3aZp9t0NUCcm//+vvS5wl0zAO+a9V+eecyeJQn+91F7V3GI0iKbNf7e/mMkrYdgz+tAsMCbTx99NXnvWlBtx/5XC/D8/ooNc5D7+ysxeexQ/GCRRH37hoclr7/6BHMQ//Obov/ak4SCVw8O7P7XXXv0jpTF396rg8OKDhoPkivjuR71+8dU/0gTZdz8//NifXgA5Q97dT09H558RRuObn/zy1ee8APL+ENL01Vf3oIJe/80j89XHvAKSC8PLPydIfvXVPUhAi8u/nfXLj3kJ5Og6qeSdC8lx1fXxB+8vn/s7vQSSc5bnr8OJlPPVprgwBfVFPt9Jk8uJt1dPf5z2fcpgkHxzHg9B+5O257gIldQKkXL6wEH55ps/k3p76mRj5y84JTn9mLLHjsXKunLYYN97zMNAjqsDOrLXeatWgpUON0a5pGkaOc159TIPBG4qXP6toHVxRD5/OvMz9id1uykSlJw47qy/ROkF0jtvjOnqWJHsk83uullKAU05bSV5qmpqRd6O87+oP8bq/G0HEUkULWTTXfNzUDJU6VwUnY/T2qa73o/tBTI/r05aOxrW5ivC4eaIOOyFVilW1Mq0CpSCxcsC+/Sms2axyUQ7srX4Q25nLfU5spzjKMJOy/WCAbPZb7t+tLMmIAW7sovpF8etAE3hsNn/ED11EeG4gC30X7lO0bJTGfkStrHmoNkRc/DgBZfEouR5olaS5gMDdJB+IGebhptEn5KV0cz32S5VUuCt7MCoyMC26Ylbhq/uv4W+o3Ujg1U0131xLjlI8OEXLts4SSYqkqTjxGK/2A5hbz0ZzwLBGXSRj92F6ylsqwhoxqYT/havFE2bl4fLMvwnmhwBFI8sbKquR7ecu2E/A9KsFG1VtUXQKsNBb+rLXVUEtsYq1thJwQ0Yto289gRlaL9EyZQLy0fb6BUa1yl7jLXSNYx9tv0nX0zrCX2Y6Iz9SkyXPPvroDf1FiERwsA7KxFLOQKTksScc1Lv5CBgzCD9GAjnuyEVRyYlUhRmKQKOfWSnbw3qjobKXbxkp9O5ETW9nthbTrrAVDBCe7SHMy84acRwXmhSJ999czBVwFVwWIcNq0517NXNv4SsTIwxA/tot/9AA5QBFTGbYBIFLtsqrlJRQi2qnHUUefUvfSAOMs7/9CyLUvYu4wIsGGyODNF4pvu01Tb4eUUUg5FCqjnfjupfaqxszg51A2pE4E26Dm8S2z8Zww3YQWodn26aFxhUMfw5I19XKJtztd7+c8uZoJ3Azail6PCiuc7eJMEQ8s2w89iMe5ju6sCW1Sp4M9NXNXGuG1QvkPIv2OoDCTFKFYZR8uFN0lxXKpszP9MX1MahVsgiQRJlGPHat20PaxJ7tzL++Xuv0ISdeV3S/mDb87Ao6cRKUfDKg4bbk15KjLkoodQ1TdvGkm6Jr7z4B5rMZjPOIGw2CbJct3mTQayFG9A4DMOYOp7ae+QvGM2E6JKX+8iVVTNP47lCJoso8AmxFD+w1d6mbDdN1IAWWwS0gc3K5vSwkFUvTau5kqFlWCm+75MsL1cIJcTrc0J7g5yamlHlbBIrqviiFk+PxkygSpRIhrVEyyKvKM3C5LhB24Ti4cyhIdkvvjZlFZjyaDabmJUx1+aWjOypkGpaOFesu+fOXG13RD3UrD4gJxEpPtG22BHf8X1KlbmWxX6650aMD2lzg9q3h3LqBlmNVrk4FKhbbVHoyNcxm9SY47Ty1zk3yvaGxkA2f1RDhEp8ed3PT/4R5MIv0TIPVMbUJp7IxPCsYiALzbPZBC+c5VoyaAPHzos4Oru8xy4p0YffH6egrDaZ2X5bjY81mQFqYy6F2NPQQliQTSopFsymhwqLhMjq/ewfQQooDU5DNdBqifYqx1aSWqYrxOlMMc2NYlA2IG6HijxBtxGZkZaipF8IwUxRap+XMAAVdf+54BaVIuWS6Y6OdERVjOYK2Fc8iiUNi2SATtCf8fiISqIUoqlOyDr3zChcK7QO0zkBFUxBhqiJxoPiM3HWiPz4Am+/UWaXn1RUSUwCp1uOTWe1rJitWqyDsGAsjsCUBdu5rcqmlvbXI3uDnDEDxLM9sYxV4AfYs4Gx4znbrRH7M6o0241wtX1kA2yRqlnXA89kLzfB7ZfiUmKP9ubI5jRqsEXzIteNPG0+NypwNdNEzCq6Ywf/34P0kMRg2NjacAoTX+zl2MONiG69EUzxkpiqd+PyPpMcNuvbzQTV8lG+1zvJ8nUCXo4JZW8SNXgRU64MAnodZ6xFW16YXl78e5B4JVpEp5KBOKEiui+JjEDZshbcyScD0/0Mkp9x6nrZHUzgKSKP4MtYxKaJtZqdAheUK3iTJM0NZdecQhkpjbvl0/n3IF2ke+rCxbs1m36LMMsAtGZDqVq3DtuukWvi6tHhO842CGUTH52HJMiycMblrspn/mutRc802XYFSFV1fpNCdh8tr4kRuFvqdX99uT/jSRIJg0MCdlcQWhZRFMWyQu8jhKc47M1YUx733mR/pDr52MwYO2E/jkRaMaJioxYB8imty3vWNEMpYzzzJbhYsq1qNG8iFtWiVdDyNYpWWzREUe8PUkBrqsSNQ0JDZYwJM2XFBSn5ci00by7D8kl47ZaMR2GpTLkp+5vNLG1FYbYhZQYFWxGV7Y9jnC/vpYG62ZQ1KphILPYzzq41YlkGqG9lIG8SmB4Ba4NiaQN010l1/CyBiTMRdQ3YMSZoNRMs09x6fPUEWdhdqJ6OpoAS9l5jHLJdjtOaZ7+LQVyED45iTIkJBwRcSIXfDpORvYG5pMNtnmEKOjx/Wu5H+Mq+HfZPd7/sdpwv0JyEcW6J4JURwQxlZoXW8CsKW8JYSp7r2tKhg4mQZuqmiI0vqD/32YzjwWSXE2QMhTnYCnHgcIHnnFs4Ch6zxQI/RYDqLpgjcLkLsg1Md8bkwW6d5+XOxiJwZSY9i5CJC59oz3ENe1s3fBozPhei3KrWXwsubk6DmSDrWVD9Q5Dmcum2ISauQst6szK5uAl58/5q6TwL/aJgGoSN8yPsQT3eA/MPXWZtzw1Lg5C1GNi2htNbdZBtTbU4c7BcAa+WyJa/qDnv5PR0Q1TgAcs5CKSbtJLA3MJusiTRyZHgfp7+ikuUPy6njNK5JuXgX2NmKCJ25Mqm6lahMgclwtlInsm26+ZOxWXaAz0fUjaL61gzmUE5R/IEnadx6u9R7vXFOQCkXaOTo0PJgY1oHpP+SchdvaALa49CfGc1qx9og5YmRDaVColMlgaBGcYSYhbalBvvi7mmSeXx5htRcqMHCmg22RA9phXV9pjb30yiTNaoZ4ZWX5AzY4/88/SmTqPlRaDlbRsX/hWUckTrTLuR8XIEkzCWqMFAmqpQfY00r0K6TtnBWqw2SYKOl4/P/CVSbkYUrTl+SzWbraS4sbnY4G5p0dPJ3A+klqD0Ji/h0+TwHybXSTY3Nlzw4DqfeLREaJ2TIGLajSAsXNEqUWkZBiKmOvLXPC79E0hw/VVn+3eEC1Tcpz8YTIrENVOBbEzRmPNfiyj1AsmX9+YvhLaR32h5ccnJm+ezMZY9Y5csVxtw1RzKShTYdpWKralOjeVsq3lIb83QyytkP0HrJys7I7Blw7kmNsLYXHKv0CvZHwLI7qQELU9HmOP/lsozmZxngDEeMV0So4wXyTFHqXLW5kayRwqEwqDDj1AAR1KXaLlqpObitWD9KyBdmM/pYZ/RsNFIa/zTN4A88NhovmMzM1TXDIOkaHU8Hg8btKp3otytbi/bsIcZeM2yz15wn3Mvpp01KQQT5bhtT1DcK+rbGofYY9T4pOlsqtq2bcrTv0iCzcMm2Q6MZ7X0Csjg4fj7YffnHsitGuNQa9W6qk9oaowe9Iv1S3kXr4D0H7wrds+sN++ioDOMvZLIZuhhlcuXcmv/BUgV9fyiSywI+SmEkH4hRuHxyWl/d8ANvQKSPCgaT0P59mV7pucwMlKp3xeenhz+r4GcPZ6cb7/IONZMEJgl/LgNv6EnkPFLsd5/sV3HPfMU+KsHoO63Iv+HQPKf/ZwRQWNq87Ds3rbXN/4XQT6KEH7VD2TNbEQ1YXqewRa1l8AbPW7r32M83mO257JXWEJgI45QQYzsK+Qy+vMXwEf0oMalvxRpZpLg+PCLYy+BELC5QTnTeDUfadHjM7pH93jay14a5NNjXgApbx4UzX7KVq4wrjr3VJnZLgmHekWkH7NK+k3nI70CcoLuv9PzTB5Mzq/FPI/DOdlzy14qT33/KX71a7or98A1xh1RnmeCtEq8lWx5quLsg6t6Hcr8npvO+q3/I70Esknn46IsJs2ReVzZboqWMEiq2ZEn7pUnf0I3WSe942SpPB2UfvQSyMa2SlESrhvPofBUHtdFDggeH1WSqNdLnjOfSyA6CAMj5y2EUAFHoq8p8EAvgYTxZltDFKUmn7Gfgl41nmEHoRVKR61A+ZnUTzZ/ybYySAFvUl7LUnwJpLuBdHTNNm0tZXi9XvN7EnFj025O8LiXkQ+uFWPjQzJveHhVF3gN5AwJ3kbyA+xoZDPm9F7ze3ywd/tpEMyAXGbgXLYhYPlihd9rZUwl9lai4QS+qDCQod7nO5sH7l/2kiEk5jZEz7O4wks87Wm8PNJrII1cQAZ2VROHBXfn1/6eHpWXsJeG5iJuX2F1JEQScp0XE/lfAykjLm/CqwRF3LSX8Bo/firvZVDwG7VaS9i2cYXaYNoL9BpIbmtzCUrzEryh/fjOk2UNfuMeVO24z1IXpR3yRr3kcQe9CBJKX9hWrUB4xb1GO3o0KHqCXKDJtECfaOs1L32JXgQp3JywvqbhayC5gn1uYUN2/8v1vi+C5PKLn0frZTS9DtI9z6fVPzvpgV4FuWBK+WgEHP3Yz459UnD7guSy1kZ3X6+efhUkR2NIySG237Me9UXuClSms+nCRK/3bHgRpEwsAtlKhO56ulCf5GRPTwY7i4uiyXDS7VdrFl4DaWZEueSd9fRIvKbxMMJVM58KqZ7yhHrSSyDlCvIkxVNGTtUvCLN+ANVPd+W4OURQ/GZCSa8o0TO9BNKy9KpO08LyICOH0F7m+oMa188KaSpt5hKkKsOEkmpYAs+JXgFpVsZuywwtP3ZtrM17FobQ1t8h+4oHZ6ufpQ0p2npapkUiQcqrTl6q738FpG7piHiRK3uqq1uSr7Rpgzz/12G32jWkOKG93OYCfUNj2QsUyzJEc8zNLb0O2bt2TuSxCTWqV4ytF0DyllIhzXbNyFTzvPojGdR1wn1Tr4L2SeWYndvXBFmTfSltIjsXdIr2iWukG7SpwzjL4vSACkvJELZNZvCoNqWSTuZDh8u91qqmMmKEI1VO9wLxFDQ3yLLwo4UgCFPZ1qx0i5YxfgIKqYACIpDiJK6rLl1ACJiSGjrm6LIjBIXqZW1Hrmfb7sYp0rnylOncg14CqVjIMdURKTg7tdBcp7CHgiVCaSsmphGp0fqxz9TeZJ+RNJMd5OrI7R+Y7civUeGcZIRaJS2fcqm+riNTdlG1IHZRn0pD3g9yTMn8mLiqYCXjjechx6gESNHdKSS99lKYeTk6GLcclFkrzlqkxLckazm71/KiFBXaxRZzUJmnqJxAkY+ebmxTnh2DiRXHvweyKYZbJgGuw+lnGKLQoDyHkSJiLMafN2OYeClKI+5cSKDVnAlhgoWLwzS6NUKdJVJupsOEChSxSdCWK8NAlqtOl479uaAM5C9tV86ujDn2K4pVE1NcGYQZ7GkomrJsi/f5jtzM+Fxpp2GBHXIs2FRgBbm7y5HkffRxrzQlqcjYGtaZRj5hUlL5zANjJXooLjcVeaWO8SVlgLCl1BgvsD2MpbkBKbZHOk/jOMb1oyDj8WF7wpA4nPx1rKwQEe5iUmibp7SVDZV8LDrank0YEyGSphM/ck1HF6lBiheUnpdWsqanjBym1/mGFXNQzaGZwiLS9h1qN962wSiNbdGZtd6nNodPSXLqsqNh0ieVHA9LkPvJGRUUw2LPblOciOGgeHDq2XCQkxBpp4wcaQ7J5FJdscFs5+BtIt3pAz7KYGRX077tdMNXnUXtaaFBIZPBnuUhHyY0OJc1U5mbnarHB9BgkC4KGReMKnquwcdM+vkcf/zQIZXxWe1ywWM+LWBkxrmnhAfef07elwI3WTwtDJMXGsbzbczZKOIA5akG4aSg+0NNy6EgnVOpzkwjlFrEmsPKLRDlJinaoOeFwRu0gr4gXABfXPqaYeie/NV2uTC4Wci0pPRRcfDQMk1QyL4DxxVXVjOhhFrqeRb6ehVeAsn4IheEZcbexgsqrk+MUzikPLewzad8HoxifW6U+0kzMtOilBBCq1iA9TC56aq2DFJvHlEKes4WjZ6iAoJEK0oqYk84NS4Lv53Vt4HcfY24D5TGZdu2Al9jjDnqsoEnKBMxs8eOkDEqpBQKr9r2D64CpzetoXpPLLt8jcK+vs7ZSP2ELeOjZJf/2U652WpIg9BBILPDiAuPugiHDzYSra5/wyh81sshR8Blwp9CT505dH+QGM19tvWg7GOGCHZllem/z4NQHrbk1my1BGj9w+Z2tvqH5b63lG35prAvciMtBBfanRCf7JD1uF2DvVhldDfXEeRIMoy+znQB4JMEipZl5JM8y4n05Lq1V/XDr0B7SEFLcHFTkDcd0G1kAEiyZR/FfyTd0eYiQdxTEEQukHX/tEaNY2c3OzDdBToj5IkJKoTINAgRHgAFQFDKdS943Pq5MwQEI5ZUMgJH147A/OTOA/IfQQbNSPBKYgIR2tSd08juRpei+M7ZtA+ZIPeCjQG6oC/iNYLa3QhrvlIxLTeBKncPp3fZT3aC9PFT5Sy0AltWYhDZ4knjiHo7Ygd0Vmr2D7MIselGGCLM6w7tZpGhY3BdYBcVik9XRaOfzTEN1kSQ3TBd6wZVmwIgP/DDm9HOnP2n32lohISLS9FzTbbwrafH2fTUffqCnDIB3MxtBs2rNMgVkLszQGcaMwxPOHkokkPI4jleIbqEU8HZT6ZeKVuG3jRMlNdQAHTBaOZMWf/GzIgQkxyx2GoJLYU9Awd9QR4vzCxHZbqE85BX33146pRoSU99C/l2KqBiQl/vdsicyPVBEXWrPVIL8wRxYmfok/5lBx41BvRPUaJL9J4/9GM+nSCf57K6OX4mzfzpfWDrmWZetkT7kIkIAfYULzCQWsrkyS6cyK6FqG7dmBMTU0nQgf5dJw1Avw8y6+ZTcr9j2QVy8fW4D+0LH73ij39Mh5hGfla2DVkQyomuFJEpY2Tjyg1jnYRMGJkR9ml6QIfc+dmj+sROec54CqnJHaUNnSuZP3xwgp5DAYu+bdX4iQAZ2S5VwlyyTSXLtDQJ5wpx4vJj/VGG1HlWBzsp6PBifhiPv+hQaztBPratjjtmJ/32RHaTuiN+AO0fTJMJDWYZFsXgZMAOY1V9kNWdbcS7GQ++y7GyOyqk7H4O8AtViIJhKGoYt65wMvWfzY8fKOoYSHWn9447o9HfcNfydtE/nyeQXw1KIVYP5YJremtJkgimNqnYMs7ijmPwVyqe1fIxim5+qrpU/e9Ayjcnzu/I7qgGtRs8NUEQq9YK0RVC263qoWGbXuhIyXJuosDfMIrv5GQcn//V1c3dHdTMsTo/wWV2L1EUizrnl46OyaBt7zwfOX51Zbp5d+vV70BepSB5XrTxZshmTfdTbkI/liHbV7In7lK9eaWgV1ATGh56Vs60VD4vfXDZad+J7ieQMzuIYHKz06TAQhrHTX0La0h3Vb5IwEA77qq0dQDty8aqV9AxWYJLJBtUEzm9ZfymYkEY8HIqmzEv5CfudALpnUWxBm0/DyZs75b1+Qm3XMVVjq5ixPka4BQswcI4FhKztAmwPmHlgMYpMvs3kCqQ71XfKqiGrp2r+RTVJdovLg3nZ0z/8Y5M8bhyTVu7AUn350dkjP01DVzT9qMbM19DN2l/cxa75pBckwIQ2Uj3INsQTJcgmbFh8qsMqrG1GDQWuh3iSaXn3VksdVGU0s1ketqlTslYXK7PG6unoXFrl563a7vX+S1T821Pg6HZjX4RraCbtKleW+0IQxyCcaPz+mvGWBUa0FXTsGRjN02KPBOaFMF+yQfdxlHHzf9MpGM7wpDPnrZ6+hpDj6um7uR0uE530pxBzpqhQ1NlAGSAqF+BXM0VF0mEkkpvx8NNPnu7A3nO2jamobMUtcj1YJ7Am0Bz9qK5oTjGXGoXoehXS9vS5LPZU+QjCBhIbVdyuPHnyogXV5ItCy4+tZZyNueBnBiPCXw+QhLdVTvDgY1PM+Cjqorm0E2aAW/MifWABtnaaR81jiG2OdcVZ0CoCo2bHjbQbLxtnszvhzhShWahSBlY/pxo2Zpr0yeVkDNqLQzjVKRNFMI9u46u3NVhn1wgA3wyHgW1zmTz4H4ynBVkm+OwESWd3sNvSL3oWPEns7RFiKJvgDnWDldt50zBm5897kJ/h00zeg/c1hK0dsPl7pQ+U2tMhb9ZydnFUXQjQqztjAtrCTP1eQUTy6NFU5MdIMpY4w5Wmi8H7CseXXNws1M+RCvToLCwQHkVXlm2PaisJWIo+UMKYUAKbBBi81DFOUVU82w2dwzeeHlxQN/KyXzNzVbLSqk2rfxPcNtsw0D7egWTNzkOyTgNbydEbTNbTgv26UGrjeNtDww66OKGiMFQ0Tqr2p42kFmiQqGJg7K5pBxg/Dd77k4ZCNc8T/eovdlpLFR0kTQa9CgwwPMi9+2a0lDQYaf4p4iP1tHeYjkovuGyjT6xyo9dI86g2FFsQGHIQoElTG8UtXuNJ1zO2h5RTV8yy6IVuSquuCNk9T0JHUbP7PK7w7MYkoc1/l5swsskqsaOkKpNDONlFXSL9Lbj24Nal50EvQl9ydrQnN5Kaj4bdoFE0WFf7C47yOsoCjKG1ShNipXbJlGSyiKMrGp+UYbKu66vj7qr3shL+9z2wNcVy5o0oyoGKdK4o3Ts1nZJOkIZ+4HFAm1o14TIXhtHsk5NbuXtPX98UtBtFPMyw+ifG1gYls559cC4J7/pEAm3IBYd5Yjm0B4tixRZzXpITRxJN0jTdgo/ts97NrXGKaLQOprmUROn9w3ysRxakGF18Mr7i29Ix+YMB1/Yp4YxjBUi01iEHA2dE4onbtBlT0Kfc8mr/5hnn9OwuC53e4nSlaIHY2/57Bju7QG8kk2ZboiRHkEcCXIZM1Q9RRn468VNM0F1TVcVeMky5pqTrQJZdZ08041qaP1p9awzzB79OV3cNOtT2sYvbCNLlhuENtsE+t9ga53IrmliSQLn0cIOfN/BpnwZNc+xXSzYRr7esu8clvvtBu2gB3joVslEiJKoMHRL00iVZRk1NFPo4a4YdRy48mkr+vfXH874n7zyMNwmi3KdG0zhlxeqG7BNJ3qpjdyFHKRhOVfoZvtRpGFaHldNH+9TbChfoWXse/KIh6JafrKwiC5qCXaQMDORpc11kiQZYQKFxskBoTLTfvB2G0wQ4/R4W+2YdRzB9Ga9rRX62jG18m+5AGOcI5Q76g17aroG68YkscbTkLiZpNxEU6auVtVoFeMRlypuu4kdBiAB0QNhi6wygtKaLLTlH123brx+/AKama0y7y+ccGVzOUqrHF28VE5XmdV4pZ/CDvz6UBlWvZm63xbV8naI1sr1Po0wBa8mNNjGRZoXX9zU23zMGeuBcS3yP5u0ZT+8Sz5W3HmwMcogzTFqEgS1wnQFcSPY2C3CNtVzmtV1dtpNk4hu75q83ZG5YiIM+kzPt6c96nU7E+SzfkEPc5Ex8rLgjt0PnZHNF7nunzFUw9XMAICVlHJXFr7w1DXjjd9kUZqormh6tQ8ud8JqCC7N0XabCXR9LGoxchUUigdak6b5mo3qXVbfaD2CcUS7Tk0so03jXtXFSuu+Me8cwDdkt8xn/EmbBAkdjTo708lsX9yJhXA5b3xG9oQq81KP3EW4lPO5t9KhlTcPd7Zh7dpE/CJCilCMZNWWNpgTmnw2z47cyMMGO5I6MEe47I0ZXLeMVs1Q3THzG3eG2B5nG0Js3mN+7ygPGhYlIF3Jq52lIbejnnsRouyeHy2a7AxbYyauQaycepFHLF8PU9JEPcXV3HPVSEviR5Bb6se0yvCHD6FvA9pjt33JfAXqFHzoxKra2vI+ijR2VodHBAvET9hu9VwbSwDyrwVIkEDXpLqoo4U9Z7v660GSj7PnFuN4Gxh6oEN2BhxKUcN2I9JFxlxn0ERcq4hSidlZ+7iArGPNXCxsDe4jnNFGrRNbtY7CYuWpWCkK1R6jemyfNzmQN9IALqI6hm1b9E84j3/VCAmsZZqIXmTj+MDdd6YEFS19lireVpqLntRkZ/iwIBBHajM24TiRWmS738aXJuIXkMpWuqY5CqStqmnur2mcCHEqiraJcdedzA7Kb1kt9CTyUMVUX+gz7X93Hs+ksHO5gA6p7Cyw6TTim7/xYadb5JKdwVDwtE3YBN1VIZDcCI2+cWR62vY8XxeQ/HrN9Fx6SgHKc2o1LaAtSjazZkbn2DQ98XFZZrYnc/xd0lnTQktD+3LJHpY/ttd7Jod9WV6jLRS7sgN1k+wgb9i+ETqEz+6SncGRg362QoiVrg/AM8It4+3zZHneXlfddZSiFUJN2cWkTFa+aFWUGvY+ok1a27Fkp1RKjvcKj890K+jW7bWK/8z2FaVqioCnjuVMF/uyh4Fmg8vbxXDHBNNoYt0/qSkmmyQLrj55mic+RUm6hgkPNwKn7KgFBr6x8AsC/JpN+nKN6hu17jpRQtTeZcH2mgf+iTFswuDIjg3b6bMSlSWq78esoIrpizU7SlNIi9cqSIJkRnor0ngL9epAwAnLjxaWXTX2L62UReutSv5UupJ2OBnsKlambGOmjeNIsD0PSm5maBo075Qd/cZEeLZCppP+dZkAAAs1SURBVCl7+Dm+A49wT2FEm5AH34CAKCRBSgfGcsdlrtNL/LGKuJmBkt7lYxVc6MTrFVQstg8wBSZ4fKRDjUL+2fml8a7xYtk34byccPL+4/G1jyBnFFWT03WE02bZaMzQlJsu34d4kDxwfe7AzT/LrfYigSaSTHcoGZIS75bI8OlNGqWVMDV2HWtM87adziC5j8KG8YaN66kVr007AAVl9xvuHuSiQiEcACuHDEeE1tG5R4uGkmftxqiDOM5yx4IjLlLDr/IdNDpvqiqHpj2YIdNeqjw2zg9g229F/HAXZ9pz3TQfbD5a5BMmg8bWFq3AK8A3yooQ3t9ScguSqcB5O7Slx1koVkgO+2HV7O4JQemjJex9OReH9ZSpSftYEsPUbLMgh5Ygj5nxs86dIC9OD2Cv3ldMeEO1yYMgYUfh0n4q2jDJsK1ItT8ylCfd1y3QTanlBaRL0ZacVllAE7Op2NEoE5vnZgkTC9X3iW/8JoczqTdee6rXIbRrtVwzwnCp0MB6I7vSy4I9QCWnBzDlxdqfOmLcvTYK0U11SFW1NyBo0kfOXVvFLWKUnHuItyCjeIvi6/dwzcUJXNsZiUv/pghw4hw+q1t+HqFC0asm2c0gBM3ZEIXpIkrSem78LU2ui3xLQQZ7wGIqu8kpjXKyrXXobHSzW91qu7lraL/2xl8UmzJccDq7rVgc+Xu0a6LmLciHYmFaMS1PiinNcFFx8tfNPJo7tLXcq1s3Rajxcp2LKqO8sJVwsaI6HViKw7RNNI+YvZR4TiEfdzpcmzNjz0efZ+1Y0GJmWt8/d4IEuAEhs5gBzFRf9y5rS6WrGdclQrimBV6aatFiYWo1eSye5734cxMG5ybJ/GlLWApFTuSOjJoXgnRT6XRgU11LYWIVrNjtWNDC1c4noc9WbNRkUY6nkR/uUU2eHGTugWva5giq57OBCl1uzU6QjF9pqKnYaS57PDxpn66RghsE2M6E58YzwSSM77Ad7wpGPfELd1kNX0nir0LXFYLDJKjdkoGElxyLMC0+Dgjtc6MzBQ/2Zx1qoN/nTIOZbDpkcxfIKcxGulckiTRaQHdnKtmzwg/IgQS32TJmY7SQ4S6q9TSN8Veu0IHuxbmlE0TchbGa5inehgo0g5cjLIrYdr9/FlQ0uCifQzMbmNZlx9x2gYRLkTk+htEr5+d8Q/xsKsjClE1KRA1JT4s0xG6w36WFMrSO3D0/QFTxPs8TxerlT29699obtESt16LLiu8Ceer6OY3M9jW9muWPKeRfM+M1sj1bk3RrqLM2iJXzA2z2AN/ql3d3uqfEDE4rWHTkUXWBdB4MY61XfDSqFP+UBQl1H0aOHlNR/0b2/ji/T6Ok/QIjj902us5WF0jlYXva/W4ECGCQjfU6N6CLhLo+9BaVMYhC6aK7tkWEfYh/ag7TMbVdIKuHoJDbr3cwp7U38UIMrW0yqfe83VRYJg3jvKZRWrSn6jt7aljcE+TjZKjdls4zqUpFmT1IKdP+ZCVzeLdXAF691NCpTBI19qTUNxi6eBVk+Ahy0/ONYHfjygI9gaJ1skR4fEx/jJ3YsN4eM2YAmFxKktYzJx1o9MjEu3oZdYGkD3xN6NcF60RN00UDEaltp5n8xLXAYzkpUZEeQM7NBqZ9P9Gor8bznwj6uI6hj6tpN7V5af3XYavgeU7WcxHyFoU2UeVf078HKaARpM6JkB/YpKqlf0vlFiBiYbY+RLGuOO3fXTN/pX8PEnLAzI1kGAHTYJpYyN/SuLbAyfVadDxbhDS5amAlRi96A0glbAsjZRfvGgnL77+NOrYhSqMWDUnztWr94oUgP9AbQMJFO/myveGnlZPT7yIFfiucmqpg1cRlNnvtkp4f6A0gudLh+ATlVXopiHC7s63cc9i9Bs+1liHBeceRfAvIpudFUBzD69ZzVl2c/VJVIxz+5HHN+GxX3el/p3eA5FbP5k7aYcnEN3mMTphaAie/Zbe+B2Tw3Hpx8lxKEj2nuFbxvx8M9yaQXUln5hOkZ9iTYYmS/cfzDpCc9nQnNcdlDwXI5Fnf8wcl9van94Dsyimb3MdTp8+rxn/9EK99ld4E0u1IKb/Pcc3jpw+8ayHfBZLLOrhpeWMWyc8JZpOX2w3/RO8CyXcoOepNWlb4rKPSIVn8wwbzJpBPmZ9A6UWHXTwXocm9bh15id4G8q41AdcGSdVLJlIWP32+HtB7ZiC9DyS3vtoeboLQkRnHxelUQhEg586dm8hGcOA7mjj8G3ojyGtpkocKQnJkcdHJ7ndK6Km1XKLLMZy+eIFEL3ojSGZBtadshnZw0ZTCuOdXq7OvmSq+1iVRP56tjo4y3n9H7wTJ+V/Nw4Ntkz+hFTlHmoQuAfEaVD9CVVW72sbyXVsV6K0guWwJB61KxKyiOy0rGesBMH4KaWxaZGKtaCoVzfdxVqD3guRyKM5S1mKbP5GebgNLArg1PbNIpTVVa8LQpgoD6c0gOahNV5GB7cgLNk6bBDn5kjnrQ4zkhYmP4Mjev/NAcu8HyaXLMVchIor6GhKJ/JiJyy9YvErDHq5ACRpU7PsKvR0klx8EjqI/B8gzbPv5NZdliSi1SAH7NH/tsqwB9H6QDKHJjbDWhOJ4LRVFq2E2brjfQ25UvHzt9qEB9AsgOe3c3YD3KCWWRSx6NS2bks0302+A5OTlEZjqRGkDmIZBKqX1WI3r+u3r+EsgIRwbqjML0ijb1reGRQCli+LfePsvgeQEimKGUWoy9kRJN6gDSfYv3WM7mH4LJHT7huyOPYnsthCD+qh86U774fR2kFMXM0DEwDoULOqHUnXNyMairsQ2v4g8DKlIb3EpX+mdIGUx+0DokORZlcVFBpWnIUbmQrXTNJEU64g2x7JIIKlsU2aO+jYd/V0gJ168QqXlLc4jn1XKXNSyUVqNpxVxQ8mg3kV4zFRMCvZ5/T1A3wQyRHtyyufi1badKAOJ2Xom2/EUo1BiIOFEmlZ17njPyUE4vN63D70J5KVTE6dAj0WjBSmmpitstKlsp19zg06hSLxkK/hGp0BD72Y8Gap0v0JZczfFjkSukO1HFJsrw6BjLtzrUjB/0/pd6c0gXWSIGBIkXE4nVpJ7UbQLiVIW8Zw48FfNNj3x4/+3qZVBKrscaSVtiwCxZ5suSBC2W13OX0siNEeqBiUKDac3gwxDKa7oDuc5xxltVeY5C1KHhAiN+JKiVT2vknuV3gyyKsUmlR161Y2gXvFUwaMrmQxe9jYhoojfOYbfOJPQ6siAON24rCwoxfIZRJLV2ynHLZs7Usi72eu7uauFMuCuBGIdu7HUluVRquGlgiJOOBziKumZMPo6vV13dVYIQZ9UuFOCM0Jzbhhzewq3ymIGnVfK9U59W3zgRL9ghSwWTRELFD5vrhFIP+EWH30v9fuP9Dum1ulOmugmcbapUvFR/hvW1m+A9A77dgVjiHMJjt4ERJpec6P4sYfAO+j9IL39pXUx9BCgaL9GW7VtcMhIiJ9LFv81vRnk2Dmg4MxWILPQQhaTkyncQXS+0Ecg6Oi/dRTvBDk2c5Tc5LU4BTuJFtwrIdY7bnTTAAMXqHSGdjbqT+8EaaD7S1x3hNP+SFrk2phuHy6xFoKP9wV93gly8iD+PjwuWIpM67EkaGhRvjeUdUO/563jeHYQTeQ3N/rlSXcFx5ve/HsgmzqVdaOt6hDoIQM6xf43+kWQzX2pi69jRcKmpMd5W3LSI/0iyLYaYlQdTizXe1cq3RP9Isi7JjSMzDf7A670iyCrh8IJ983+gCv9Isj4oXZMfkfFUif9IsjwoUb1N0FO+d8hrtK4u5/V1S+9mef/B2lNndZliJbUAAAAAElFTkSuQmCC"/>
          <p:cNvSpPr>
            <a:spLocks noChangeAspect="1" noChangeArrowheads="1"/>
          </p:cNvSpPr>
          <p:nvPr/>
        </p:nvSpPr>
        <p:spPr bwMode="auto">
          <a:xfrm>
            <a:off x="460375" y="-1584325"/>
            <a:ext cx="4086225" cy="394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http://chegg-html-solutions.s3.amazonaws.com/9780132622264/10774-1-1P-i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4086225" cy="3943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00800" y="1905000"/>
            <a:ext cx="2133600" cy="646331"/>
          </a:xfrm>
          <a:prstGeom prst="rect">
            <a:avLst/>
          </a:prstGeom>
          <a:noFill/>
        </p:spPr>
        <p:txBody>
          <a:bodyPr wrap="square" rtlCol="0">
            <a:spAutoFit/>
          </a:bodyPr>
          <a:lstStyle/>
          <a:p>
            <a:r>
              <a:rPr lang="en-US" dirty="0" smtClean="0"/>
              <a:t>Ga has </a:t>
            </a:r>
            <a:r>
              <a:rPr lang="en-US" dirty="0" err="1" smtClean="0"/>
              <a:t>valancy</a:t>
            </a:r>
            <a:r>
              <a:rPr lang="en-US" dirty="0" smtClean="0"/>
              <a:t> of 3 </a:t>
            </a:r>
          </a:p>
          <a:p>
            <a:r>
              <a:rPr lang="en-US" dirty="0" smtClean="0"/>
              <a:t>As has </a:t>
            </a:r>
            <a:r>
              <a:rPr lang="en-US" dirty="0" err="1" smtClean="0"/>
              <a:t>valancy</a:t>
            </a:r>
            <a:r>
              <a:rPr lang="en-US" dirty="0" smtClean="0"/>
              <a:t> of 5</a:t>
            </a:r>
            <a:endParaRPr lang="en-US" dirty="0"/>
          </a:p>
        </p:txBody>
      </p:sp>
    </p:spTree>
    <p:extLst>
      <p:ext uri="{BB962C8B-B14F-4D97-AF65-F5344CB8AC3E}">
        <p14:creationId xmlns:p14="http://schemas.microsoft.com/office/powerpoint/2010/main" val="32223622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sz="3600"/>
              <a:t>Performance Parameters (continued)</a:t>
            </a:r>
          </a:p>
        </p:txBody>
      </p:sp>
      <p:sp>
        <p:nvSpPr>
          <p:cNvPr id="78851" name="Rectangle 3"/>
          <p:cNvSpPr>
            <a:spLocks noGrp="1" noChangeArrowheads="1"/>
          </p:cNvSpPr>
          <p:nvPr>
            <p:ph type="body" sz="half" idx="1"/>
          </p:nvPr>
        </p:nvSpPr>
        <p:spPr>
          <a:xfrm>
            <a:off x="457200" y="1600200"/>
            <a:ext cx="7924800" cy="4525963"/>
          </a:xfrm>
        </p:spPr>
        <p:txBody>
          <a:bodyPr/>
          <a:lstStyle/>
          <a:p>
            <a:r>
              <a:rPr lang="en-US" altLang="en-US"/>
              <a:t>Power Factor, PF</a:t>
            </a:r>
          </a:p>
          <a:p>
            <a:endParaRPr lang="en-US" altLang="en-US" sz="2800"/>
          </a:p>
        </p:txBody>
      </p:sp>
      <p:graphicFrame>
        <p:nvGraphicFramePr>
          <p:cNvPr id="78855" name="Object 7"/>
          <p:cNvGraphicFramePr>
            <a:graphicFrameLocks noGrp="1" noChangeAspect="1"/>
          </p:cNvGraphicFramePr>
          <p:nvPr>
            <p:ph sz="half" idx="2"/>
          </p:nvPr>
        </p:nvGraphicFramePr>
        <p:xfrm>
          <a:off x="1295400" y="2514600"/>
          <a:ext cx="6324600" cy="1417638"/>
        </p:xfrm>
        <a:graphic>
          <a:graphicData uri="http://schemas.openxmlformats.org/presentationml/2006/ole">
            <mc:AlternateContent xmlns:mc="http://schemas.openxmlformats.org/markup-compatibility/2006">
              <mc:Choice xmlns:v="urn:schemas-microsoft-com:vml" Requires="v">
                <p:oleObj spid="_x0000_s5168" name="Equation" r:id="rId4" imgW="3174840" imgH="711000" progId="Equation.DSMT4">
                  <p:embed/>
                </p:oleObj>
              </mc:Choice>
              <mc:Fallback>
                <p:oleObj name="Equation" r:id="rId4" imgW="317484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514600"/>
                        <a:ext cx="6324600" cy="141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853694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z="3600"/>
              <a:t>Performance Parameters (continued)</a:t>
            </a:r>
          </a:p>
        </p:txBody>
      </p:sp>
      <p:sp>
        <p:nvSpPr>
          <p:cNvPr id="80899" name="Rectangle 3"/>
          <p:cNvSpPr>
            <a:spLocks noGrp="1" noChangeArrowheads="1"/>
          </p:cNvSpPr>
          <p:nvPr>
            <p:ph type="body" sz="half" idx="1"/>
          </p:nvPr>
        </p:nvSpPr>
        <p:spPr>
          <a:xfrm>
            <a:off x="457200" y="1600200"/>
            <a:ext cx="7696200" cy="4525963"/>
          </a:xfrm>
        </p:spPr>
        <p:txBody>
          <a:bodyPr/>
          <a:lstStyle/>
          <a:p>
            <a:r>
              <a:rPr lang="en-US" altLang="en-US"/>
              <a:t>Crest Factor, CF</a:t>
            </a:r>
          </a:p>
          <a:p>
            <a:endParaRPr lang="en-US" altLang="en-US"/>
          </a:p>
        </p:txBody>
      </p:sp>
      <p:graphicFrame>
        <p:nvGraphicFramePr>
          <p:cNvPr id="80903" name="Object 7"/>
          <p:cNvGraphicFramePr>
            <a:graphicFrameLocks noGrp="1" noChangeAspect="1"/>
          </p:cNvGraphicFramePr>
          <p:nvPr>
            <p:ph sz="half" idx="2"/>
          </p:nvPr>
        </p:nvGraphicFramePr>
        <p:xfrm>
          <a:off x="2819400" y="2590800"/>
          <a:ext cx="2667000" cy="1577975"/>
        </p:xfrm>
        <a:graphic>
          <a:graphicData uri="http://schemas.openxmlformats.org/presentationml/2006/ole">
            <mc:AlternateContent xmlns:mc="http://schemas.openxmlformats.org/markup-compatibility/2006">
              <mc:Choice xmlns:v="urn:schemas-microsoft-com:vml" Requires="v">
                <p:oleObj spid="_x0000_s6192" name="Equation" r:id="rId4" imgW="1244520" imgH="736560" progId="Equation.DSMT4">
                  <p:embed/>
                </p:oleObj>
              </mc:Choice>
              <mc:Fallback>
                <p:oleObj name="Equation" r:id="rId4" imgW="1244520" imgH="736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590800"/>
                        <a:ext cx="26670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96028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z="3600"/>
              <a:t>Example 3.1</a:t>
            </a:r>
          </a:p>
        </p:txBody>
      </p:sp>
      <p:sp>
        <p:nvSpPr>
          <p:cNvPr id="82950" name="Rectangle 6"/>
          <p:cNvSpPr>
            <a:spLocks noGrp="1" noChangeArrowheads="1"/>
          </p:cNvSpPr>
          <p:nvPr>
            <p:ph type="body" sz="half" idx="1"/>
          </p:nvPr>
        </p:nvSpPr>
        <p:spPr/>
        <p:txBody>
          <a:bodyPr/>
          <a:lstStyle/>
          <a:p>
            <a:r>
              <a:rPr lang="en-US" altLang="en-US"/>
              <a:t>Determine </a:t>
            </a:r>
            <a:r>
              <a:rPr lang="el-GR" altLang="en-US">
                <a:cs typeface="Arial" charset="0"/>
              </a:rPr>
              <a:t>η</a:t>
            </a:r>
            <a:r>
              <a:rPr lang="en-US" altLang="en-US">
                <a:cs typeface="Arial" charset="0"/>
              </a:rPr>
              <a:t>, FF, RF, TUF, PIV of the diode, CF of the input current, input PF.</a:t>
            </a:r>
            <a:endParaRPr lang="el-GR" altLang="en-US">
              <a:cs typeface="Arial" charset="0"/>
            </a:endParaRPr>
          </a:p>
        </p:txBody>
      </p:sp>
      <p:pic>
        <p:nvPicPr>
          <p:cNvPr id="82948" name="Picture 4" descr="scan000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19200" y="2971800"/>
            <a:ext cx="6248400"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707892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3" name="Rectangle 7"/>
          <p:cNvSpPr>
            <a:spLocks noGrp="1" noChangeArrowheads="1"/>
          </p:cNvSpPr>
          <p:nvPr>
            <p:ph type="title"/>
          </p:nvPr>
        </p:nvSpPr>
        <p:spPr/>
        <p:txBody>
          <a:bodyPr/>
          <a:lstStyle/>
          <a:p>
            <a:r>
              <a:rPr lang="en-US" altLang="en-US" sz="3600"/>
              <a:t>Determine the Average Voltage, V</a:t>
            </a:r>
            <a:r>
              <a:rPr lang="en-US" altLang="en-US" sz="3600" baseline="-25000"/>
              <a:t>dc</a:t>
            </a:r>
            <a:endParaRPr lang="en-US" altLang="en-US" sz="3600"/>
          </a:p>
        </p:txBody>
      </p:sp>
      <p:graphicFrame>
        <p:nvGraphicFramePr>
          <p:cNvPr id="86027" name="Rectangle 11"/>
          <p:cNvGraphicFramePr>
            <a:graphicFrameLocks noGrp="1"/>
          </p:cNvGraphicFramePr>
          <p:nvPr>
            <p:ph sz="half" idx="1"/>
          </p:nvPr>
        </p:nvGraphicFramePr>
        <p:xfrm>
          <a:off x="457200" y="2516188"/>
          <a:ext cx="4038600" cy="2692400"/>
        </p:xfrm>
        <a:graphic>
          <a:graphicData uri="http://schemas.openxmlformats.org/presentationml/2006/ole">
            <mc:AlternateContent xmlns:mc="http://schemas.openxmlformats.org/markup-compatibility/2006">
              <mc:Choice xmlns:v="urn:schemas-microsoft-com:vml" Requires="v">
                <p:oleObj spid="_x0000_s7262" name="Equation" r:id="rId4" imgW="0" imgH="0" progId="Equation.DSMT4">
                  <p:embed/>
                </p:oleObj>
              </mc:Choice>
              <mc:Fallback>
                <p:oleObj name="Equation" r:id="rId4"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7200" y="2516188"/>
                        <a:ext cx="4038600" cy="269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30" name="Object 14"/>
          <p:cNvGraphicFramePr>
            <a:graphicFrameLocks noGrp="1" noChangeAspect="1"/>
          </p:cNvGraphicFramePr>
          <p:nvPr>
            <p:ph sz="quarter" idx="2"/>
          </p:nvPr>
        </p:nvGraphicFramePr>
        <p:xfrm>
          <a:off x="381000" y="1905000"/>
          <a:ext cx="4648200" cy="3611563"/>
        </p:xfrm>
        <a:graphic>
          <a:graphicData uri="http://schemas.openxmlformats.org/presentationml/2006/ole">
            <mc:AlternateContent xmlns:mc="http://schemas.openxmlformats.org/markup-compatibility/2006">
              <mc:Choice xmlns:v="urn:schemas-microsoft-com:vml" Requires="v">
                <p:oleObj spid="_x0000_s7263" name="Equation" r:id="rId5" imgW="2679480" imgH="2082600" progId="Equation.DSMT4">
                  <p:embed/>
                </p:oleObj>
              </mc:Choice>
              <mc:Fallback>
                <p:oleObj name="Equation" r:id="rId5" imgW="2679480" imgH="20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905000"/>
                        <a:ext cx="464820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6032" name="Picture 16" descr="scan0003"/>
          <p:cNvPicPr>
            <a:picLocks noGrp="1" noChangeAspect="1" noChangeArrowheads="1"/>
          </p:cNvPicPr>
          <p:nvPr>
            <p:ph sz="quarter" idx="3"/>
          </p:nvPr>
        </p:nvPicPr>
        <p:blipFill>
          <a:blip r:embed="rId7">
            <a:extLst>
              <a:ext uri="{28A0092B-C50C-407E-A947-70E740481C1C}">
                <a14:useLocalDpi xmlns:a14="http://schemas.microsoft.com/office/drawing/2010/main" val="0"/>
              </a:ext>
            </a:extLst>
          </a:blip>
          <a:srcRect/>
          <a:stretch>
            <a:fillRect/>
          </a:stretch>
        </p:blipFill>
        <p:spPr>
          <a:xfrm rot="21540000">
            <a:off x="5181600" y="1447800"/>
            <a:ext cx="3603625" cy="4422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227896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7" name="Object 5"/>
          <p:cNvGraphicFramePr>
            <a:graphicFrameLocks noChangeAspect="1"/>
          </p:cNvGraphicFramePr>
          <p:nvPr/>
        </p:nvGraphicFramePr>
        <p:xfrm>
          <a:off x="2514600" y="990600"/>
          <a:ext cx="4140200" cy="4953000"/>
        </p:xfrm>
        <a:graphic>
          <a:graphicData uri="http://schemas.openxmlformats.org/presentationml/2006/ole">
            <mc:AlternateContent xmlns:mc="http://schemas.openxmlformats.org/markup-compatibility/2006">
              <mc:Choice xmlns:v="urn:schemas-microsoft-com:vml" Requires="v">
                <p:oleObj spid="_x0000_s8240" name="Equation" r:id="rId4" imgW="2133360" imgH="2552400" progId="Equation.DSMT4">
                  <p:embed/>
                </p:oleObj>
              </mc:Choice>
              <mc:Fallback>
                <p:oleObj name="Equation" r:id="rId4" imgW="2133360" imgH="255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990600"/>
                        <a:ext cx="4140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20115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sz="3600"/>
              <a:t>Determine the rms Voltage, V</a:t>
            </a:r>
            <a:r>
              <a:rPr lang="en-US" altLang="en-US" sz="3600" baseline="-25000"/>
              <a:t>rms</a:t>
            </a:r>
            <a:r>
              <a:rPr lang="en-US" altLang="en-US" sz="3600"/>
              <a:t> </a:t>
            </a:r>
          </a:p>
        </p:txBody>
      </p:sp>
      <p:graphicFrame>
        <p:nvGraphicFramePr>
          <p:cNvPr id="92164" name="Rectangle 4"/>
          <p:cNvGraphicFramePr>
            <a:graphicFrameLocks noGrp="1"/>
          </p:cNvGraphicFramePr>
          <p:nvPr>
            <p:ph sz="half" idx="1"/>
          </p:nvPr>
        </p:nvGraphicFramePr>
        <p:xfrm>
          <a:off x="457200" y="2516188"/>
          <a:ext cx="4038600" cy="2692400"/>
        </p:xfrm>
        <a:graphic>
          <a:graphicData uri="http://schemas.openxmlformats.org/presentationml/2006/ole">
            <mc:AlternateContent xmlns:mc="http://schemas.openxmlformats.org/markup-compatibility/2006">
              <mc:Choice xmlns:v="urn:schemas-microsoft-com:vml" Requires="v">
                <p:oleObj spid="_x0000_s9310" name="Equation" r:id="rId4" imgW="0" imgH="0" progId="Equation.DSMT4">
                  <p:embed/>
                </p:oleObj>
              </mc:Choice>
              <mc:Fallback>
                <p:oleObj name="Equation" r:id="rId4"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7200" y="2516188"/>
                        <a:ext cx="4038600" cy="269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168" name="Picture 8" descr="scan0003"/>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rot="21540000">
            <a:off x="5214938" y="1673225"/>
            <a:ext cx="3357562" cy="4119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2174" name="Object 14"/>
          <p:cNvGraphicFramePr>
            <a:graphicFrameLocks noGrp="1" noChangeAspect="1"/>
          </p:cNvGraphicFramePr>
          <p:nvPr>
            <p:ph sz="quarter" idx="2"/>
          </p:nvPr>
        </p:nvGraphicFramePr>
        <p:xfrm>
          <a:off x="533400" y="1447800"/>
          <a:ext cx="4398963" cy="4572000"/>
        </p:xfrm>
        <a:graphic>
          <a:graphicData uri="http://schemas.openxmlformats.org/presentationml/2006/ole">
            <mc:AlternateContent xmlns:mc="http://schemas.openxmlformats.org/markup-compatibility/2006">
              <mc:Choice xmlns:v="urn:schemas-microsoft-com:vml" Requires="v">
                <p:oleObj spid="_x0000_s9311" name="Equation" r:id="rId6" imgW="2895480" imgH="3009600" progId="Equation.DSMT4">
                  <p:embed/>
                </p:oleObj>
              </mc:Choice>
              <mc:Fallback>
                <p:oleObj name="Equation" r:id="rId6" imgW="2895480" imgH="3009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1447800"/>
                        <a:ext cx="439896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686197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sz="3600"/>
              <a:t>Determine P</a:t>
            </a:r>
            <a:r>
              <a:rPr lang="en-US" altLang="en-US" sz="3600" baseline="-25000"/>
              <a:t>dc</a:t>
            </a:r>
            <a:r>
              <a:rPr lang="en-US" altLang="en-US" sz="3600"/>
              <a:t>, P</a:t>
            </a:r>
            <a:r>
              <a:rPr lang="en-US" altLang="en-US" sz="3600" baseline="-25000"/>
              <a:t>ac</a:t>
            </a:r>
            <a:r>
              <a:rPr lang="en-US" altLang="en-US" sz="3600"/>
              <a:t>, and </a:t>
            </a:r>
            <a:r>
              <a:rPr lang="el-GR" altLang="en-US" sz="3600">
                <a:cs typeface="Arial" charset="0"/>
              </a:rPr>
              <a:t>η</a:t>
            </a:r>
          </a:p>
        </p:txBody>
      </p:sp>
      <p:graphicFrame>
        <p:nvGraphicFramePr>
          <p:cNvPr id="97287" name="Object 7"/>
          <p:cNvGraphicFramePr>
            <a:graphicFrameLocks noGrp="1" noChangeAspect="1"/>
          </p:cNvGraphicFramePr>
          <p:nvPr>
            <p:ph idx="1"/>
          </p:nvPr>
        </p:nvGraphicFramePr>
        <p:xfrm>
          <a:off x="1676400" y="1530350"/>
          <a:ext cx="5943600" cy="4787900"/>
        </p:xfrm>
        <a:graphic>
          <a:graphicData uri="http://schemas.openxmlformats.org/presentationml/2006/ole">
            <mc:AlternateContent xmlns:mc="http://schemas.openxmlformats.org/markup-compatibility/2006">
              <mc:Choice xmlns:v="urn:schemas-microsoft-com:vml" Requires="v">
                <p:oleObj spid="_x0000_s10288" name="Equation" r:id="rId4" imgW="2743200" imgH="2209680" progId="Equation.DSMT4">
                  <p:embed/>
                </p:oleObj>
              </mc:Choice>
              <mc:Fallback>
                <p:oleObj name="Equation" r:id="rId4" imgW="2743200" imgH="22096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530350"/>
                        <a:ext cx="5943600"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352542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p:txBody>
          <a:bodyPr/>
          <a:lstStyle/>
          <a:p>
            <a:r>
              <a:rPr lang="en-US" altLang="en-US" sz="3600"/>
              <a:t>Determine FF and RF</a:t>
            </a:r>
          </a:p>
        </p:txBody>
      </p:sp>
      <p:graphicFrame>
        <p:nvGraphicFramePr>
          <p:cNvPr id="100357" name="Rectangle 5"/>
          <p:cNvGraphicFramePr>
            <a:graphicFrameLocks noGrp="1"/>
          </p:cNvGraphicFramePr>
          <p:nvPr>
            <p:ph sz="half" idx="1"/>
          </p:nvPr>
        </p:nvGraphicFramePr>
        <p:xfrm>
          <a:off x="457200" y="2516188"/>
          <a:ext cx="4038600" cy="2692400"/>
        </p:xfrm>
        <a:graphic>
          <a:graphicData uri="http://schemas.openxmlformats.org/presentationml/2006/ole">
            <mc:AlternateContent xmlns:mc="http://schemas.openxmlformats.org/markup-compatibility/2006">
              <mc:Choice xmlns:v="urn:schemas-microsoft-com:vml" Requires="v">
                <p:oleObj spid="_x0000_s11358" name="Equation" r:id="rId4" imgW="0" imgH="0" progId="Equation.DSMT4">
                  <p:embed/>
                </p:oleObj>
              </mc:Choice>
              <mc:Fallback>
                <p:oleObj name="Equation" r:id="rId4"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7200" y="2516188"/>
                        <a:ext cx="4038600" cy="269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9" name="Object 7"/>
          <p:cNvGraphicFramePr>
            <a:graphicFrameLocks noGrp="1" noChangeAspect="1"/>
          </p:cNvGraphicFramePr>
          <p:nvPr>
            <p:ph sz="half" idx="2"/>
          </p:nvPr>
        </p:nvGraphicFramePr>
        <p:xfrm>
          <a:off x="990600" y="1524000"/>
          <a:ext cx="7086600" cy="4143375"/>
        </p:xfrm>
        <a:graphic>
          <a:graphicData uri="http://schemas.openxmlformats.org/presentationml/2006/ole">
            <mc:AlternateContent xmlns:mc="http://schemas.openxmlformats.org/markup-compatibility/2006">
              <mc:Choice xmlns:v="urn:schemas-microsoft-com:vml" Requires="v">
                <p:oleObj spid="_x0000_s11359" name="Equation" r:id="rId5" imgW="3670200" imgH="2145960" progId="Equation.DSMT4">
                  <p:embed/>
                </p:oleObj>
              </mc:Choice>
              <mc:Fallback>
                <p:oleObj name="Equation" r:id="rId5" imgW="3670200" imgH="2145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524000"/>
                        <a:ext cx="7086600"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11072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r>
              <a:rPr lang="en-US" altLang="en-US" sz="3600"/>
              <a:t>Determine the TUF</a:t>
            </a:r>
          </a:p>
        </p:txBody>
      </p:sp>
      <p:graphicFrame>
        <p:nvGraphicFramePr>
          <p:cNvPr id="104456" name="Object 8"/>
          <p:cNvGraphicFramePr>
            <a:graphicFrameLocks noGrp="1" noChangeAspect="1"/>
          </p:cNvGraphicFramePr>
          <p:nvPr>
            <p:ph idx="1"/>
          </p:nvPr>
        </p:nvGraphicFramePr>
        <p:xfrm>
          <a:off x="1219200" y="1587500"/>
          <a:ext cx="6781800" cy="4602163"/>
        </p:xfrm>
        <a:graphic>
          <a:graphicData uri="http://schemas.openxmlformats.org/presentationml/2006/ole">
            <mc:AlternateContent xmlns:mc="http://schemas.openxmlformats.org/markup-compatibility/2006">
              <mc:Choice xmlns:v="urn:schemas-microsoft-com:vml" Requires="v">
                <p:oleObj spid="_x0000_s12336" name="Equation" r:id="rId4" imgW="4660560" imgH="3162240" progId="Equation.DSMT4">
                  <p:embed/>
                </p:oleObj>
              </mc:Choice>
              <mc:Fallback>
                <p:oleObj name="Equation" r:id="rId4" imgW="4660560" imgH="31622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87500"/>
                        <a:ext cx="678180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0376751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sz="3600"/>
              <a:t>Determine the PIV</a:t>
            </a:r>
          </a:p>
        </p:txBody>
      </p:sp>
      <p:sp>
        <p:nvSpPr>
          <p:cNvPr id="117763" name="Rectangle 3"/>
          <p:cNvSpPr>
            <a:spLocks noGrp="1" noChangeArrowheads="1"/>
          </p:cNvSpPr>
          <p:nvPr>
            <p:ph type="body" sz="half" idx="1"/>
          </p:nvPr>
        </p:nvSpPr>
        <p:spPr>
          <a:xfrm>
            <a:off x="457200" y="1600200"/>
            <a:ext cx="7848600" cy="4525963"/>
          </a:xfrm>
        </p:spPr>
        <p:txBody>
          <a:bodyPr/>
          <a:lstStyle/>
          <a:p>
            <a:r>
              <a:rPr lang="en-US" altLang="en-US"/>
              <a:t>PIV is the maximum (peak) voltage that appears across the diode when reverse biased.  Here, PIV = V</a:t>
            </a:r>
            <a:r>
              <a:rPr lang="en-US" altLang="en-US" baseline="-25000"/>
              <a:t>m</a:t>
            </a:r>
            <a:r>
              <a:rPr lang="en-US" altLang="en-US"/>
              <a:t>.</a:t>
            </a:r>
          </a:p>
          <a:p>
            <a:endParaRPr lang="en-US" altLang="en-US"/>
          </a:p>
        </p:txBody>
      </p:sp>
      <p:pic>
        <p:nvPicPr>
          <p:cNvPr id="117764" name="Picture 4" descr="scan000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76400" y="3276600"/>
            <a:ext cx="5791200" cy="3103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7766" name="Text Box 6"/>
          <p:cNvSpPr txBox="1">
            <a:spLocks noChangeArrowheads="1"/>
          </p:cNvSpPr>
          <p:nvPr/>
        </p:nvSpPr>
        <p:spPr bwMode="auto">
          <a:xfrm>
            <a:off x="3276600" y="45720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
        <p:nvSpPr>
          <p:cNvPr id="117767" name="Text Box 7"/>
          <p:cNvSpPr txBox="1">
            <a:spLocks noChangeArrowheads="1"/>
          </p:cNvSpPr>
          <p:nvPr/>
        </p:nvSpPr>
        <p:spPr bwMode="auto">
          <a:xfrm>
            <a:off x="3505200" y="4495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solidFill>
                  <a:srgbClr val="FF0000"/>
                </a:solidFill>
              </a:rPr>
              <a:t>-</a:t>
            </a:r>
          </a:p>
        </p:txBody>
      </p:sp>
      <p:sp>
        <p:nvSpPr>
          <p:cNvPr id="117768" name="Text Box 8"/>
          <p:cNvSpPr txBox="1">
            <a:spLocks noChangeArrowheads="1"/>
          </p:cNvSpPr>
          <p:nvPr/>
        </p:nvSpPr>
        <p:spPr bwMode="auto">
          <a:xfrm>
            <a:off x="3581400" y="5867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solidFill>
                  <a:srgbClr val="FF0000"/>
                </a:solidFill>
              </a:rPr>
              <a:t>+</a:t>
            </a:r>
          </a:p>
        </p:txBody>
      </p:sp>
      <p:sp>
        <p:nvSpPr>
          <p:cNvPr id="117769" name="Text Box 9"/>
          <p:cNvSpPr txBox="1">
            <a:spLocks noChangeArrowheads="1"/>
          </p:cNvSpPr>
          <p:nvPr/>
        </p:nvSpPr>
        <p:spPr bwMode="auto">
          <a:xfrm>
            <a:off x="5638800" y="45720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solidFill>
                  <a:srgbClr val="FF0000"/>
                </a:solidFill>
              </a:rPr>
              <a:t>+</a:t>
            </a:r>
          </a:p>
        </p:txBody>
      </p:sp>
      <p:sp>
        <p:nvSpPr>
          <p:cNvPr id="117770" name="Text Box 10"/>
          <p:cNvSpPr txBox="1">
            <a:spLocks noChangeArrowheads="1"/>
          </p:cNvSpPr>
          <p:nvPr/>
        </p:nvSpPr>
        <p:spPr bwMode="auto">
          <a:xfrm>
            <a:off x="4419600" y="4572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solidFill>
                  <a:srgbClr val="FF0000"/>
                </a:solidFill>
              </a:rPr>
              <a:t>-</a:t>
            </a:r>
          </a:p>
        </p:txBody>
      </p:sp>
      <p:sp>
        <p:nvSpPr>
          <p:cNvPr id="117771" name="Text Box 11"/>
          <p:cNvSpPr txBox="1">
            <a:spLocks noChangeArrowheads="1"/>
          </p:cNvSpPr>
          <p:nvPr/>
        </p:nvSpPr>
        <p:spPr bwMode="auto">
          <a:xfrm>
            <a:off x="4876800" y="46482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b="1">
                <a:solidFill>
                  <a:srgbClr val="FF0000"/>
                </a:solidFill>
              </a:rPr>
              <a:t>PIV</a:t>
            </a:r>
          </a:p>
        </p:txBody>
      </p:sp>
    </p:spTree>
    <p:extLst>
      <p:ext uri="{BB962C8B-B14F-4D97-AF65-F5344CB8AC3E}">
        <p14:creationId xmlns:p14="http://schemas.microsoft.com/office/powerpoint/2010/main" val="884881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Intrinsic carriers (300K)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30579453"/>
              </p:ext>
            </p:extLst>
          </p:nvPr>
        </p:nvGraphicFramePr>
        <p:xfrm>
          <a:off x="457200" y="1600200"/>
          <a:ext cx="8229602" cy="1483360"/>
        </p:xfrm>
        <a:graphic>
          <a:graphicData uri="http://schemas.openxmlformats.org/drawingml/2006/table">
            <a:tbl>
              <a:tblPr firstRow="1" bandRow="1">
                <a:tableStyleId>{5C22544A-7EE6-4342-B048-85BDC9FD1C3A}</a:tableStyleId>
              </a:tblPr>
              <a:tblGrid>
                <a:gridCol w="4114801"/>
                <a:gridCol w="4114801"/>
              </a:tblGrid>
              <a:tr h="370840">
                <a:tc>
                  <a:txBody>
                    <a:bodyPr/>
                    <a:lstStyle/>
                    <a:p>
                      <a:r>
                        <a:rPr lang="en-US" dirty="0" smtClean="0"/>
                        <a:t>Semiconductor</a:t>
                      </a:r>
                      <a:endParaRPr lang="en-US" dirty="0"/>
                    </a:p>
                  </a:txBody>
                  <a:tcPr marL="97980" marR="97980"/>
                </a:tc>
                <a:tc>
                  <a:txBody>
                    <a:bodyPr/>
                    <a:lstStyle/>
                    <a:p>
                      <a:r>
                        <a:rPr lang="en-US" dirty="0" smtClean="0"/>
                        <a:t>Intrinsic Carriers ( per cubic cm)</a:t>
                      </a:r>
                      <a:endParaRPr lang="en-US" dirty="0"/>
                    </a:p>
                  </a:txBody>
                  <a:tcPr marL="97980" marR="97980"/>
                </a:tc>
              </a:tr>
              <a:tr h="370840">
                <a:tc>
                  <a:txBody>
                    <a:bodyPr/>
                    <a:lstStyle/>
                    <a:p>
                      <a:r>
                        <a:rPr lang="en-US" dirty="0" smtClean="0"/>
                        <a:t>GaAs</a:t>
                      </a:r>
                      <a:endParaRPr lang="en-US" dirty="0"/>
                    </a:p>
                  </a:txBody>
                  <a:tcPr marL="97980" marR="97980"/>
                </a:tc>
                <a:tc>
                  <a:txBody>
                    <a:bodyPr/>
                    <a:lstStyle/>
                    <a:p>
                      <a:r>
                        <a:rPr lang="en-US" dirty="0" smtClean="0"/>
                        <a:t>1.7  x  10^6</a:t>
                      </a:r>
                      <a:endParaRPr lang="en-US" dirty="0"/>
                    </a:p>
                  </a:txBody>
                  <a:tcPr marL="97980" marR="97980"/>
                </a:tc>
              </a:tr>
              <a:tr h="370840">
                <a:tc>
                  <a:txBody>
                    <a:bodyPr/>
                    <a:lstStyle/>
                    <a:p>
                      <a:r>
                        <a:rPr lang="en-US" dirty="0" smtClean="0"/>
                        <a:t>Si</a:t>
                      </a:r>
                      <a:endParaRPr lang="en-US" dirty="0"/>
                    </a:p>
                  </a:txBody>
                  <a:tcPr marL="97980" marR="97980"/>
                </a:tc>
                <a:tc>
                  <a:txBody>
                    <a:bodyPr/>
                    <a:lstStyle/>
                    <a:p>
                      <a:r>
                        <a:rPr lang="en-US" dirty="0" smtClean="0"/>
                        <a:t>1.5  x  10^10</a:t>
                      </a:r>
                      <a:endParaRPr lang="en-US" dirty="0"/>
                    </a:p>
                  </a:txBody>
                  <a:tcPr marL="97980" marR="97980"/>
                </a:tc>
              </a:tr>
              <a:tr h="370840">
                <a:tc>
                  <a:txBody>
                    <a:bodyPr/>
                    <a:lstStyle/>
                    <a:p>
                      <a:r>
                        <a:rPr lang="en-US" dirty="0" smtClean="0"/>
                        <a:t>Ge</a:t>
                      </a:r>
                      <a:endParaRPr lang="en-US" dirty="0"/>
                    </a:p>
                  </a:txBody>
                  <a:tcPr marL="97980" marR="97980"/>
                </a:tc>
                <a:tc>
                  <a:txBody>
                    <a:bodyPr/>
                    <a:lstStyle/>
                    <a:p>
                      <a:r>
                        <a:rPr lang="en-US" dirty="0" smtClean="0"/>
                        <a:t>2.5  x 10^13</a:t>
                      </a:r>
                      <a:endParaRPr lang="en-US" dirty="0"/>
                    </a:p>
                  </a:txBody>
                  <a:tcPr marL="97980" marR="97980"/>
                </a:tc>
              </a:tr>
            </a:tbl>
          </a:graphicData>
        </a:graphic>
      </p:graphicFrame>
      <p:sp>
        <p:nvSpPr>
          <p:cNvPr id="5" name="TextBox 4"/>
          <p:cNvSpPr txBox="1"/>
          <p:nvPr/>
        </p:nvSpPr>
        <p:spPr>
          <a:xfrm>
            <a:off x="304800" y="3276600"/>
            <a:ext cx="7772400" cy="923330"/>
          </a:xfrm>
          <a:prstGeom prst="rect">
            <a:avLst/>
          </a:prstGeom>
          <a:noFill/>
        </p:spPr>
        <p:txBody>
          <a:bodyPr wrap="square" rtlCol="0">
            <a:spAutoFit/>
          </a:bodyPr>
          <a:lstStyle/>
          <a:p>
            <a:r>
              <a:rPr lang="en-US" dirty="0" smtClean="0"/>
              <a:t>Intrinsic : very low impurity Semiconductor  - As pure as can be possible.</a:t>
            </a:r>
          </a:p>
          <a:p>
            <a:r>
              <a:rPr lang="en-US" dirty="0" smtClean="0"/>
              <a:t>Free electrons in a material due only to external causes are referred as  intrinsic carriers.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98081834"/>
              </p:ext>
            </p:extLst>
          </p:nvPr>
        </p:nvGraphicFramePr>
        <p:xfrm>
          <a:off x="304799" y="4267200"/>
          <a:ext cx="7786256" cy="1854200"/>
        </p:xfrm>
        <a:graphic>
          <a:graphicData uri="http://schemas.openxmlformats.org/drawingml/2006/table">
            <a:tbl>
              <a:tblPr firstRow="1" bandRow="1">
                <a:tableStyleId>{5C22544A-7EE6-4342-B048-85BDC9FD1C3A}</a:tableStyleId>
              </a:tblPr>
              <a:tblGrid>
                <a:gridCol w="3893128"/>
                <a:gridCol w="3893128"/>
              </a:tblGrid>
              <a:tr h="370840">
                <a:tc gridSpan="2">
                  <a:txBody>
                    <a:bodyPr/>
                    <a:lstStyle/>
                    <a:p>
                      <a:r>
                        <a:rPr lang="en-US" dirty="0" smtClean="0"/>
                        <a:t>Relative Mobility</a:t>
                      </a:r>
                      <a:endParaRPr lang="en-US" dirty="0"/>
                    </a:p>
                  </a:txBody>
                  <a:tcPr/>
                </a:tc>
                <a:tc hMerge="1">
                  <a:txBody>
                    <a:bodyPr/>
                    <a:lstStyle/>
                    <a:p>
                      <a:endParaRPr lang="en-US" dirty="0"/>
                    </a:p>
                  </a:txBody>
                  <a:tcPr/>
                </a:tc>
              </a:tr>
              <a:tr h="370840">
                <a:tc>
                  <a:txBody>
                    <a:bodyPr/>
                    <a:lstStyle/>
                    <a:p>
                      <a:r>
                        <a:rPr lang="en-US" dirty="0" smtClean="0"/>
                        <a:t>Semiconductor</a:t>
                      </a:r>
                      <a:endParaRPr lang="en-US" dirty="0"/>
                    </a:p>
                  </a:txBody>
                  <a:tcPr/>
                </a:tc>
                <a:tc>
                  <a:txBody>
                    <a:bodyPr/>
                    <a:lstStyle/>
                    <a:p>
                      <a:r>
                        <a:rPr lang="en-US" dirty="0" smtClean="0"/>
                        <a:t>Mobility  (cm^2/V.s)</a:t>
                      </a:r>
                      <a:endParaRPr lang="en-US" dirty="0"/>
                    </a:p>
                  </a:txBody>
                  <a:tcPr/>
                </a:tc>
              </a:tr>
              <a:tr h="370840">
                <a:tc>
                  <a:txBody>
                    <a:bodyPr/>
                    <a:lstStyle/>
                    <a:p>
                      <a:r>
                        <a:rPr lang="en-US" dirty="0" smtClean="0"/>
                        <a:t>Si</a:t>
                      </a:r>
                      <a:endParaRPr lang="en-US" dirty="0"/>
                    </a:p>
                  </a:txBody>
                  <a:tcPr/>
                </a:tc>
                <a:tc>
                  <a:txBody>
                    <a:bodyPr/>
                    <a:lstStyle/>
                    <a:p>
                      <a:r>
                        <a:rPr lang="en-US" dirty="0" smtClean="0"/>
                        <a:t>1500</a:t>
                      </a:r>
                      <a:endParaRPr lang="en-US" dirty="0"/>
                    </a:p>
                  </a:txBody>
                  <a:tcPr/>
                </a:tc>
              </a:tr>
              <a:tr h="370840">
                <a:tc>
                  <a:txBody>
                    <a:bodyPr/>
                    <a:lstStyle/>
                    <a:p>
                      <a:r>
                        <a:rPr lang="en-US" dirty="0" smtClean="0"/>
                        <a:t>Ge</a:t>
                      </a:r>
                      <a:endParaRPr lang="en-US" dirty="0"/>
                    </a:p>
                  </a:txBody>
                  <a:tcPr/>
                </a:tc>
                <a:tc>
                  <a:txBody>
                    <a:bodyPr/>
                    <a:lstStyle/>
                    <a:p>
                      <a:r>
                        <a:rPr lang="en-US" dirty="0" smtClean="0"/>
                        <a:t>3900</a:t>
                      </a:r>
                      <a:endParaRPr lang="en-US" dirty="0"/>
                    </a:p>
                  </a:txBody>
                  <a:tcPr/>
                </a:tc>
              </a:tr>
              <a:tr h="370840">
                <a:tc>
                  <a:txBody>
                    <a:bodyPr/>
                    <a:lstStyle/>
                    <a:p>
                      <a:r>
                        <a:rPr lang="en-US" dirty="0" smtClean="0"/>
                        <a:t>GaAs</a:t>
                      </a:r>
                      <a:endParaRPr lang="en-US" dirty="0"/>
                    </a:p>
                  </a:txBody>
                  <a:tcPr/>
                </a:tc>
                <a:tc>
                  <a:txBody>
                    <a:bodyPr/>
                    <a:lstStyle/>
                    <a:p>
                      <a:r>
                        <a:rPr lang="en-US" dirty="0" smtClean="0"/>
                        <a:t>8500</a:t>
                      </a:r>
                      <a:endParaRPr lang="en-US" dirty="0"/>
                    </a:p>
                  </a:txBody>
                  <a:tcPr/>
                </a:tc>
              </a:tr>
            </a:tbl>
          </a:graphicData>
        </a:graphic>
      </p:graphicFrame>
    </p:spTree>
    <p:extLst>
      <p:ext uri="{BB962C8B-B14F-4D97-AF65-F5344CB8AC3E}">
        <p14:creationId xmlns:p14="http://schemas.microsoft.com/office/powerpoint/2010/main" val="8791364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Grp="1" noChangeArrowheads="1"/>
          </p:cNvSpPr>
          <p:nvPr>
            <p:ph type="title" sz="quarter"/>
          </p:nvPr>
        </p:nvSpPr>
        <p:spPr/>
        <p:txBody>
          <a:bodyPr/>
          <a:lstStyle/>
          <a:p>
            <a:r>
              <a:rPr lang="en-US" altLang="en-US" sz="3600"/>
              <a:t>Determine CF </a:t>
            </a:r>
          </a:p>
        </p:txBody>
      </p:sp>
      <p:graphicFrame>
        <p:nvGraphicFramePr>
          <p:cNvPr id="107525" name="Object 5"/>
          <p:cNvGraphicFramePr>
            <a:graphicFrameLocks noGrp="1" noChangeAspect="1"/>
          </p:cNvGraphicFramePr>
          <p:nvPr>
            <p:ph sz="quarter" idx="1"/>
          </p:nvPr>
        </p:nvGraphicFramePr>
        <p:xfrm>
          <a:off x="2413000" y="2597150"/>
          <a:ext cx="127000" cy="190500"/>
        </p:xfrm>
        <a:graphic>
          <a:graphicData uri="http://schemas.openxmlformats.org/presentationml/2006/ole">
            <mc:AlternateContent xmlns:mc="http://schemas.openxmlformats.org/markup-compatibility/2006">
              <mc:Choice xmlns:v="urn:schemas-microsoft-com:vml" Requires="v">
                <p:oleObj spid="_x0000_s13498" name="Equation" r:id="rId4" imgW="126720" imgH="190440" progId="Equation.DSMT4">
                  <p:embed/>
                </p:oleObj>
              </mc:Choice>
              <mc:Fallback>
                <p:oleObj name="Equation" r:id="rId4" imgW="126720" imgH="1904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2597150"/>
                        <a:ext cx="1270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7" name="Rectangle 7"/>
          <p:cNvGraphicFramePr>
            <a:graphicFrameLocks noGrp="1"/>
          </p:cNvGraphicFramePr>
          <p:nvPr>
            <p:ph sz="quarter" idx="2"/>
          </p:nvPr>
        </p:nvGraphicFramePr>
        <p:xfrm>
          <a:off x="5027613" y="1600200"/>
          <a:ext cx="3279775" cy="2185988"/>
        </p:xfrm>
        <a:graphic>
          <a:graphicData uri="http://schemas.openxmlformats.org/presentationml/2006/ole">
            <mc:AlternateContent xmlns:mc="http://schemas.openxmlformats.org/markup-compatibility/2006">
              <mc:Choice xmlns:v="urn:schemas-microsoft-com:vml" Requires="v">
                <p:oleObj spid="_x0000_s13499" name="Equation" r:id="rId6" imgW="0" imgH="0" progId="Equation.DSMT4">
                  <p:embed/>
                </p:oleObj>
              </mc:Choice>
              <mc:Fallback>
                <p:oleObj name="Equation" r:id="rId6"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27613" y="1600200"/>
                        <a:ext cx="3279775" cy="218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9" name="Object 9"/>
          <p:cNvGraphicFramePr>
            <a:graphicFrameLocks noGrp="1" noChangeAspect="1"/>
          </p:cNvGraphicFramePr>
          <p:nvPr>
            <p:ph sz="quarter" idx="3"/>
          </p:nvPr>
        </p:nvGraphicFramePr>
        <p:xfrm>
          <a:off x="3352800" y="1447800"/>
          <a:ext cx="2514600" cy="5029200"/>
        </p:xfrm>
        <a:graphic>
          <a:graphicData uri="http://schemas.openxmlformats.org/presentationml/2006/ole">
            <mc:AlternateContent xmlns:mc="http://schemas.openxmlformats.org/markup-compatibility/2006">
              <mc:Choice xmlns:v="urn:schemas-microsoft-com:vml" Requires="v">
                <p:oleObj spid="_x0000_s13500" name="Equation" r:id="rId7" imgW="1028520" imgH="2057400" progId="Equation.DSMT4">
                  <p:embed/>
                </p:oleObj>
              </mc:Choice>
              <mc:Fallback>
                <p:oleObj name="Equation" r:id="rId7" imgW="1028520" imgH="2057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1447800"/>
                        <a:ext cx="2514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31" name="Rectangle 11"/>
          <p:cNvGraphicFramePr>
            <a:graphicFrameLocks noGrp="1"/>
          </p:cNvGraphicFramePr>
          <p:nvPr>
            <p:ph sz="quarter" idx="4"/>
          </p:nvPr>
        </p:nvGraphicFramePr>
        <p:xfrm>
          <a:off x="5026025" y="3938588"/>
          <a:ext cx="3281363" cy="2187575"/>
        </p:xfrm>
        <a:graphic>
          <a:graphicData uri="http://schemas.openxmlformats.org/presentationml/2006/ole">
            <mc:AlternateContent xmlns:mc="http://schemas.openxmlformats.org/markup-compatibility/2006">
              <mc:Choice xmlns:v="urn:schemas-microsoft-com:vml" Requires="v">
                <p:oleObj spid="_x0000_s13501" name="Equation" r:id="rId9" imgW="0" imgH="0" progId="Equation.DSMT4">
                  <p:embed/>
                </p:oleObj>
              </mc:Choice>
              <mc:Fallback>
                <p:oleObj name="Equation" r:id="rId9" imgW="0" imgH="0" progId="Equation.DSMT4">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26025" y="3938588"/>
                        <a:ext cx="3281363"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322368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4"/>
          <p:cNvSpPr>
            <a:spLocks noGrp="1" noChangeArrowheads="1"/>
          </p:cNvSpPr>
          <p:nvPr>
            <p:ph type="title"/>
          </p:nvPr>
        </p:nvSpPr>
        <p:spPr/>
        <p:txBody>
          <a:bodyPr/>
          <a:lstStyle/>
          <a:p>
            <a:r>
              <a:rPr lang="en-US" altLang="en-US" sz="3600"/>
              <a:t>Determine PF</a:t>
            </a:r>
          </a:p>
        </p:txBody>
      </p:sp>
      <p:graphicFrame>
        <p:nvGraphicFramePr>
          <p:cNvPr id="113669" name="Object 5"/>
          <p:cNvGraphicFramePr>
            <a:graphicFrameLocks noGrp="1" noChangeAspect="1"/>
          </p:cNvGraphicFramePr>
          <p:nvPr>
            <p:ph idx="1"/>
          </p:nvPr>
        </p:nvGraphicFramePr>
        <p:xfrm>
          <a:off x="1524000" y="1752600"/>
          <a:ext cx="6553200" cy="3897313"/>
        </p:xfrm>
        <a:graphic>
          <a:graphicData uri="http://schemas.openxmlformats.org/presentationml/2006/ole">
            <mc:AlternateContent xmlns:mc="http://schemas.openxmlformats.org/markup-compatibility/2006">
              <mc:Choice xmlns:v="urn:schemas-microsoft-com:vml" Requires="v">
                <p:oleObj spid="_x0000_s14383" name="Equation" r:id="rId4" imgW="2006280" imgH="1193760" progId="Equation.DSMT4">
                  <p:embed/>
                </p:oleObj>
              </mc:Choice>
              <mc:Fallback>
                <p:oleObj name="Equation" r:id="rId4" imgW="2006280" imgH="11937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752600"/>
                        <a:ext cx="6553200" cy="389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045551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sz="3600"/>
              <a:t>Summary – Half-Wave Rectifier</a:t>
            </a:r>
          </a:p>
        </p:txBody>
      </p:sp>
      <p:sp>
        <p:nvSpPr>
          <p:cNvPr id="116739" name="Rectangle 3"/>
          <p:cNvSpPr>
            <a:spLocks noGrp="1" noChangeArrowheads="1"/>
          </p:cNvSpPr>
          <p:nvPr>
            <p:ph type="body" idx="1"/>
          </p:nvPr>
        </p:nvSpPr>
        <p:spPr/>
        <p:txBody>
          <a:bodyPr/>
          <a:lstStyle/>
          <a:p>
            <a:r>
              <a:rPr lang="en-US" altLang="en-US"/>
              <a:t>RF=121%		High</a:t>
            </a:r>
          </a:p>
          <a:p>
            <a:r>
              <a:rPr lang="en-US" altLang="en-US"/>
              <a:t>Efficiency = 40.5	Low</a:t>
            </a:r>
          </a:p>
          <a:p>
            <a:r>
              <a:rPr lang="en-US" altLang="en-US"/>
              <a:t>TUF = 0.286		Low</a:t>
            </a:r>
          </a:p>
          <a:p>
            <a:pPr lvl="1"/>
            <a:r>
              <a:rPr lang="en-US" altLang="en-US"/>
              <a:t>1/TUF = 3.496</a:t>
            </a:r>
          </a:p>
          <a:p>
            <a:pPr lvl="1"/>
            <a:r>
              <a:rPr lang="en-US" altLang="en-US"/>
              <a:t>transformer must be 3.496 times larger than when using a pure ac voltage source</a:t>
            </a:r>
          </a:p>
        </p:txBody>
      </p:sp>
    </p:spTree>
    <p:extLst>
      <p:ext uri="{BB962C8B-B14F-4D97-AF65-F5344CB8AC3E}">
        <p14:creationId xmlns:p14="http://schemas.microsoft.com/office/powerpoint/2010/main" val="10086938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p:cNvSpPr>
            <a:spLocks noGrp="1" noChangeArrowheads="1"/>
          </p:cNvSpPr>
          <p:nvPr>
            <p:ph type="title"/>
          </p:nvPr>
        </p:nvSpPr>
        <p:spPr/>
        <p:txBody>
          <a:bodyPr/>
          <a:lstStyle/>
          <a:p>
            <a:r>
              <a:rPr lang="en-US" altLang="en-US" sz="3600"/>
              <a:t>Half-Wave Rectifier with R-L Load</a:t>
            </a:r>
          </a:p>
        </p:txBody>
      </p:sp>
      <p:pic>
        <p:nvPicPr>
          <p:cNvPr id="11269" name="Picture 5" descr="scan000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2133600"/>
            <a:ext cx="6324600" cy="3416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5777587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5"/>
          <p:cNvSpPr>
            <a:spLocks noGrp="1" noChangeArrowheads="1"/>
          </p:cNvSpPr>
          <p:nvPr>
            <p:ph type="title"/>
          </p:nvPr>
        </p:nvSpPr>
        <p:spPr/>
        <p:txBody>
          <a:bodyPr/>
          <a:lstStyle/>
          <a:p>
            <a:r>
              <a:rPr lang="en-US" altLang="en-US" sz="3600"/>
              <a:t>Waveforms of Current and Voltage</a:t>
            </a:r>
          </a:p>
        </p:txBody>
      </p:sp>
      <p:pic>
        <p:nvPicPr>
          <p:cNvPr id="14344" name="Picture 8" descr="scan000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676400"/>
            <a:ext cx="4114800" cy="3960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5" name="Picture 9" descr="scan0005"/>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0" y="2057400"/>
            <a:ext cx="4800600" cy="2593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6" name="Text Box 10"/>
          <p:cNvSpPr txBox="1">
            <a:spLocks noChangeArrowheads="1"/>
          </p:cNvSpPr>
          <p:nvPr/>
        </p:nvSpPr>
        <p:spPr bwMode="auto">
          <a:xfrm>
            <a:off x="304800" y="6019800"/>
            <a:ext cx="853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t>Conduction period of D</a:t>
            </a:r>
            <a:r>
              <a:rPr lang="en-US" altLang="en-US" sz="2800" baseline="-25000"/>
              <a:t>1</a:t>
            </a:r>
            <a:r>
              <a:rPr lang="en-US" altLang="en-US" sz="2800"/>
              <a:t> extends beyond </a:t>
            </a:r>
            <a:r>
              <a:rPr lang="el-GR" altLang="en-US" sz="2800">
                <a:cs typeface="Arial" charset="0"/>
              </a:rPr>
              <a:t>ω</a:t>
            </a:r>
            <a:r>
              <a:rPr lang="en-US" altLang="en-US" sz="2800">
                <a:cs typeface="Arial" charset="0"/>
              </a:rPr>
              <a:t>t = </a:t>
            </a:r>
            <a:r>
              <a:rPr lang="el-GR" altLang="en-US" sz="2800">
                <a:cs typeface="Arial" charset="0"/>
              </a:rPr>
              <a:t>π</a:t>
            </a:r>
          </a:p>
        </p:txBody>
      </p:sp>
    </p:spTree>
    <p:extLst>
      <p:ext uri="{BB962C8B-B14F-4D97-AF65-F5344CB8AC3E}">
        <p14:creationId xmlns:p14="http://schemas.microsoft.com/office/powerpoint/2010/main" val="213809316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4"/>
          <p:cNvSpPr>
            <a:spLocks noGrp="1" noChangeArrowheads="1"/>
          </p:cNvSpPr>
          <p:nvPr>
            <p:ph type="title"/>
          </p:nvPr>
        </p:nvSpPr>
        <p:spPr/>
        <p:txBody>
          <a:bodyPr/>
          <a:lstStyle/>
          <a:p>
            <a:r>
              <a:rPr lang="en-US" altLang="en-US" sz="3600"/>
              <a:t>Average Output Voltage</a:t>
            </a:r>
          </a:p>
        </p:txBody>
      </p:sp>
      <p:graphicFrame>
        <p:nvGraphicFramePr>
          <p:cNvPr id="119816" name="Object 8"/>
          <p:cNvGraphicFramePr>
            <a:graphicFrameLocks noGrp="1" noChangeAspect="1"/>
          </p:cNvGraphicFramePr>
          <p:nvPr>
            <p:ph sz="half" idx="1"/>
          </p:nvPr>
        </p:nvGraphicFramePr>
        <p:xfrm>
          <a:off x="457200" y="1447800"/>
          <a:ext cx="4025900" cy="4495800"/>
        </p:xfrm>
        <a:graphic>
          <a:graphicData uri="http://schemas.openxmlformats.org/presentationml/2006/ole">
            <mc:AlternateContent xmlns:mc="http://schemas.openxmlformats.org/markup-compatibility/2006">
              <mc:Choice xmlns:v="urn:schemas-microsoft-com:vml" Requires="v">
                <p:oleObj spid="_x0000_s15407" name="Equation" r:id="rId4" imgW="1523880" imgH="1701720" progId="Equation.DSMT4">
                  <p:embed/>
                </p:oleObj>
              </mc:Choice>
              <mc:Fallback>
                <p:oleObj name="Equation" r:id="rId4" imgW="1523880" imgH="1701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47800"/>
                        <a:ext cx="40259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9821" name="Picture 13" descr="scan0006"/>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4648200" y="1524000"/>
            <a:ext cx="4114800" cy="3960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822" name="Text Box 14"/>
          <p:cNvSpPr txBox="1">
            <a:spLocks noChangeArrowheads="1"/>
          </p:cNvSpPr>
          <p:nvPr/>
        </p:nvSpPr>
        <p:spPr bwMode="auto">
          <a:xfrm>
            <a:off x="228600" y="5943600"/>
            <a:ext cx="876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t>Increase average voltage and current by making </a:t>
            </a:r>
            <a:r>
              <a:rPr lang="el-GR" altLang="en-US" sz="2800">
                <a:cs typeface="Arial" charset="0"/>
              </a:rPr>
              <a:t>σ</a:t>
            </a:r>
            <a:r>
              <a:rPr lang="en-US" altLang="en-US" sz="2800">
                <a:cs typeface="Arial" charset="0"/>
              </a:rPr>
              <a:t> = 0</a:t>
            </a:r>
            <a:endParaRPr lang="el-GR" altLang="en-US" sz="2800">
              <a:cs typeface="Arial" charset="0"/>
            </a:endParaRPr>
          </a:p>
        </p:txBody>
      </p:sp>
    </p:spTree>
    <p:extLst>
      <p:ext uri="{BB962C8B-B14F-4D97-AF65-F5344CB8AC3E}">
        <p14:creationId xmlns:p14="http://schemas.microsoft.com/office/powerpoint/2010/main" val="90258608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title"/>
          </p:nvPr>
        </p:nvSpPr>
        <p:spPr/>
        <p:txBody>
          <a:bodyPr/>
          <a:lstStyle/>
          <a:p>
            <a:r>
              <a:rPr lang="en-US" altLang="en-US" sz="3600"/>
              <a:t>Waveforms with D</a:t>
            </a:r>
            <a:r>
              <a:rPr lang="en-US" altLang="en-US" sz="3600" baseline="-25000"/>
              <a:t>m</a:t>
            </a:r>
            <a:r>
              <a:rPr lang="en-US" altLang="en-US" sz="3600"/>
              <a:t> installed</a:t>
            </a:r>
          </a:p>
        </p:txBody>
      </p:sp>
      <p:pic>
        <p:nvPicPr>
          <p:cNvPr id="17415" name="Picture 7" descr="scan000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828800"/>
            <a:ext cx="4267200" cy="3860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6" name="Picture 8" descr="scan0005"/>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52400" y="2209800"/>
            <a:ext cx="4648200" cy="2511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61570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6"/>
          <p:cNvSpPr>
            <a:spLocks noGrp="1" noChangeArrowheads="1"/>
          </p:cNvSpPr>
          <p:nvPr>
            <p:ph type="title"/>
          </p:nvPr>
        </p:nvSpPr>
        <p:spPr/>
        <p:txBody>
          <a:bodyPr/>
          <a:lstStyle/>
          <a:p>
            <a:r>
              <a:rPr lang="en-US" altLang="en-US" sz="3600"/>
              <a:t>Application as a Battery Charger</a:t>
            </a:r>
          </a:p>
        </p:txBody>
      </p:sp>
      <p:pic>
        <p:nvPicPr>
          <p:cNvPr id="19461" name="Picture 5" descr="scan00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524000"/>
            <a:ext cx="6781800" cy="32464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4" name="Text Box 8"/>
          <p:cNvSpPr txBox="1">
            <a:spLocks noChangeArrowheads="1"/>
          </p:cNvSpPr>
          <p:nvPr/>
        </p:nvSpPr>
        <p:spPr bwMode="auto">
          <a:xfrm>
            <a:off x="1905000" y="5257800"/>
            <a:ext cx="464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t>Diode conducts for v</a:t>
            </a:r>
            <a:r>
              <a:rPr lang="en-US" altLang="en-US" sz="2800" baseline="-25000"/>
              <a:t>s</a:t>
            </a:r>
            <a:r>
              <a:rPr lang="en-US" altLang="en-US" sz="2800"/>
              <a:t> &gt; E, starting when V</a:t>
            </a:r>
            <a:r>
              <a:rPr lang="en-US" altLang="en-US" sz="2800" baseline="-25000"/>
              <a:t>m</a:t>
            </a:r>
            <a:r>
              <a:rPr lang="en-US" altLang="en-US" sz="2800"/>
              <a:t>sin</a:t>
            </a:r>
            <a:r>
              <a:rPr lang="el-GR" altLang="en-US" sz="2800">
                <a:cs typeface="Arial" charset="0"/>
              </a:rPr>
              <a:t>α</a:t>
            </a:r>
            <a:r>
              <a:rPr lang="en-US" altLang="en-US" sz="2800">
                <a:cs typeface="Arial" charset="0"/>
              </a:rPr>
              <a:t> = E</a:t>
            </a:r>
            <a:endParaRPr lang="el-GR" altLang="en-US" sz="2800">
              <a:cs typeface="Arial" charset="0"/>
            </a:endParaRPr>
          </a:p>
        </p:txBody>
      </p:sp>
    </p:spTree>
    <p:extLst>
      <p:ext uri="{BB962C8B-B14F-4D97-AF65-F5344CB8AC3E}">
        <p14:creationId xmlns:p14="http://schemas.microsoft.com/office/powerpoint/2010/main" val="12816585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Grp="1" noChangeArrowheads="1"/>
          </p:cNvSpPr>
          <p:nvPr>
            <p:ph type="title"/>
          </p:nvPr>
        </p:nvSpPr>
        <p:spPr/>
        <p:txBody>
          <a:bodyPr/>
          <a:lstStyle/>
          <a:p>
            <a:r>
              <a:rPr lang="en-US" altLang="en-US" sz="3600"/>
              <a:t>Waveforms for the Battery Charger</a:t>
            </a:r>
          </a:p>
        </p:txBody>
      </p:sp>
      <p:pic>
        <p:nvPicPr>
          <p:cNvPr id="22533" name="Picture 5" descr="scan000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524000"/>
            <a:ext cx="4800600" cy="4632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6" name="Text Box 8"/>
          <p:cNvSpPr txBox="1">
            <a:spLocks noChangeArrowheads="1"/>
          </p:cNvSpPr>
          <p:nvPr/>
        </p:nvSpPr>
        <p:spPr bwMode="auto">
          <a:xfrm>
            <a:off x="5334000" y="1524000"/>
            <a:ext cx="350520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800"/>
          </a:p>
          <a:p>
            <a:pPr>
              <a:spcBef>
                <a:spcPct val="50000"/>
              </a:spcBef>
            </a:pPr>
            <a:endParaRPr lang="en-US" altLang="en-US" sz="2800"/>
          </a:p>
          <a:p>
            <a:pPr>
              <a:spcBef>
                <a:spcPct val="50000"/>
              </a:spcBef>
            </a:pPr>
            <a:endParaRPr lang="en-US" altLang="en-US" sz="2800"/>
          </a:p>
          <a:p>
            <a:pPr>
              <a:spcBef>
                <a:spcPct val="50000"/>
              </a:spcBef>
            </a:pPr>
            <a:r>
              <a:rPr lang="en-US" altLang="en-US" sz="2800"/>
              <a:t>Diode turns off when v</a:t>
            </a:r>
            <a:r>
              <a:rPr lang="en-US" altLang="en-US" sz="2800" baseline="-25000"/>
              <a:t>s</a:t>
            </a:r>
            <a:r>
              <a:rPr lang="en-US" altLang="en-US" sz="2800"/>
              <a:t> &lt; E (at </a:t>
            </a:r>
            <a:r>
              <a:rPr lang="el-GR" altLang="en-US" sz="2800">
                <a:cs typeface="Arial" charset="0"/>
              </a:rPr>
              <a:t>β</a:t>
            </a:r>
            <a:r>
              <a:rPr lang="en-US" altLang="en-US" sz="2800">
                <a:cs typeface="Arial" charset="0"/>
              </a:rPr>
              <a:t> = </a:t>
            </a:r>
            <a:r>
              <a:rPr lang="el-GR" altLang="en-US" sz="2800">
                <a:cs typeface="Arial" charset="0"/>
              </a:rPr>
              <a:t>π</a:t>
            </a:r>
            <a:r>
              <a:rPr lang="en-US" altLang="en-US" sz="2800">
                <a:cs typeface="Arial" charset="0"/>
              </a:rPr>
              <a:t> – </a:t>
            </a:r>
            <a:r>
              <a:rPr lang="el-GR" altLang="en-US" sz="2800">
                <a:cs typeface="Arial" charset="0"/>
              </a:rPr>
              <a:t>α</a:t>
            </a:r>
            <a:r>
              <a:rPr lang="en-US" altLang="en-US" sz="2800">
                <a:cs typeface="Arial" charset="0"/>
              </a:rPr>
              <a:t>)</a:t>
            </a:r>
          </a:p>
          <a:p>
            <a:pPr>
              <a:spcBef>
                <a:spcPct val="50000"/>
              </a:spcBef>
            </a:pPr>
            <a:r>
              <a:rPr lang="en-US" altLang="en-US" sz="2800">
                <a:cs typeface="Arial" charset="0"/>
              </a:rPr>
              <a:t>Charging current     i</a:t>
            </a:r>
            <a:r>
              <a:rPr lang="en-US" altLang="en-US" sz="2800" baseline="-25000">
                <a:cs typeface="Arial" charset="0"/>
              </a:rPr>
              <a:t>o</a:t>
            </a:r>
            <a:r>
              <a:rPr lang="en-US" altLang="en-US" sz="2800">
                <a:cs typeface="Arial" charset="0"/>
              </a:rPr>
              <a:t> = (v</a:t>
            </a:r>
            <a:r>
              <a:rPr lang="en-US" altLang="en-US" sz="2800" baseline="-25000">
                <a:cs typeface="Arial" charset="0"/>
              </a:rPr>
              <a:t>s</a:t>
            </a:r>
            <a:r>
              <a:rPr lang="en-US" altLang="en-US" sz="2800">
                <a:cs typeface="Arial" charset="0"/>
              </a:rPr>
              <a:t> – E)/R</a:t>
            </a:r>
          </a:p>
          <a:p>
            <a:pPr>
              <a:spcBef>
                <a:spcPct val="50000"/>
              </a:spcBef>
            </a:pPr>
            <a:r>
              <a:rPr lang="en-US" altLang="en-US" sz="2800">
                <a:cs typeface="Arial" charset="0"/>
              </a:rPr>
              <a:t>i</a:t>
            </a:r>
            <a:r>
              <a:rPr lang="en-US" altLang="en-US" sz="2800" baseline="-25000">
                <a:cs typeface="Arial" charset="0"/>
              </a:rPr>
              <a:t>o</a:t>
            </a:r>
            <a:r>
              <a:rPr lang="en-US" altLang="en-US" sz="2800">
                <a:cs typeface="Arial" charset="0"/>
              </a:rPr>
              <a:t> = (V</a:t>
            </a:r>
            <a:r>
              <a:rPr lang="en-US" altLang="en-US" sz="2800" baseline="-25000">
                <a:cs typeface="Arial" charset="0"/>
              </a:rPr>
              <a:t>m</a:t>
            </a:r>
            <a:r>
              <a:rPr lang="en-US" altLang="en-US" sz="2800">
                <a:cs typeface="Arial" charset="0"/>
              </a:rPr>
              <a:t>sin</a:t>
            </a:r>
            <a:r>
              <a:rPr lang="el-GR" altLang="en-US" sz="2800">
                <a:cs typeface="Arial" charset="0"/>
              </a:rPr>
              <a:t>ω</a:t>
            </a:r>
            <a:r>
              <a:rPr lang="en-US" altLang="en-US" sz="2800">
                <a:cs typeface="Arial" charset="0"/>
              </a:rPr>
              <a:t>t – E)/R for  </a:t>
            </a:r>
            <a:r>
              <a:rPr lang="el-GR" altLang="en-US" sz="2800">
                <a:cs typeface="Arial" charset="0"/>
              </a:rPr>
              <a:t>α</a:t>
            </a:r>
            <a:r>
              <a:rPr lang="en-US" altLang="en-US" sz="2800">
                <a:cs typeface="Arial" charset="0"/>
              </a:rPr>
              <a:t> &lt; </a:t>
            </a:r>
            <a:r>
              <a:rPr lang="el-GR" altLang="en-US" sz="2800">
                <a:cs typeface="Arial" charset="0"/>
              </a:rPr>
              <a:t>ω</a:t>
            </a:r>
            <a:r>
              <a:rPr lang="en-US" altLang="en-US" sz="2800">
                <a:cs typeface="Arial" charset="0"/>
              </a:rPr>
              <a:t>t &lt; </a:t>
            </a:r>
            <a:r>
              <a:rPr lang="el-GR" altLang="en-US" sz="2800">
                <a:cs typeface="Arial" charset="0"/>
              </a:rPr>
              <a:t>β</a:t>
            </a:r>
          </a:p>
        </p:txBody>
      </p:sp>
    </p:spTree>
    <p:extLst>
      <p:ext uri="{BB962C8B-B14F-4D97-AF65-F5344CB8AC3E}">
        <p14:creationId xmlns:p14="http://schemas.microsoft.com/office/powerpoint/2010/main" val="34561875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457200" y="2057400"/>
            <a:ext cx="7772400" cy="1470025"/>
          </a:xfrm>
        </p:spPr>
        <p:txBody>
          <a:bodyPr/>
          <a:lstStyle/>
          <a:p>
            <a:r>
              <a:rPr lang="en-US" altLang="en-US" smtClean="0">
                <a:solidFill>
                  <a:schemeClr val="tx2"/>
                </a:solidFill>
              </a:rPr>
              <a:t>FULL WAVE RECTIFIER</a:t>
            </a:r>
          </a:p>
        </p:txBody>
      </p:sp>
      <p:sp>
        <p:nvSpPr>
          <p:cNvPr id="4099" name="Subtitle 4"/>
          <p:cNvSpPr>
            <a:spLocks noGrp="1"/>
          </p:cNvSpPr>
          <p:nvPr>
            <p:ph type="subTitle" idx="1"/>
          </p:nvPr>
        </p:nvSpPr>
        <p:spPr/>
        <p:txBody>
          <a:bodyPr/>
          <a:lstStyle/>
          <a:p>
            <a:pPr marL="457200" indent="-457200">
              <a:buFont typeface="Arial" charset="0"/>
              <a:buChar char="•"/>
            </a:pPr>
            <a:r>
              <a:rPr lang="en-US" altLang="en-US" smtClean="0">
                <a:solidFill>
                  <a:srgbClr val="C00000"/>
                </a:solidFill>
              </a:rPr>
              <a:t>Center-Tapped</a:t>
            </a:r>
          </a:p>
          <a:p>
            <a:pPr marL="457200" indent="-457200">
              <a:buFont typeface="Arial" charset="0"/>
              <a:buChar char="•"/>
            </a:pPr>
            <a:r>
              <a:rPr lang="en-US" altLang="en-US" smtClean="0">
                <a:solidFill>
                  <a:srgbClr val="C00000"/>
                </a:solidFill>
              </a:rPr>
              <a:t>Bridge</a:t>
            </a:r>
          </a:p>
        </p:txBody>
      </p:sp>
    </p:spTree>
    <p:extLst>
      <p:ext uri="{BB962C8B-B14F-4D97-AF65-F5344CB8AC3E}">
        <p14:creationId xmlns:p14="http://schemas.microsoft.com/office/powerpoint/2010/main" val="2953066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Temperature effect on SM:	</a:t>
            </a:r>
            <a:endParaRPr lang="en-US" dirty="0"/>
          </a:p>
        </p:txBody>
      </p:sp>
      <p:sp>
        <p:nvSpPr>
          <p:cNvPr id="2" name="Content Placeholder 1"/>
          <p:cNvSpPr>
            <a:spLocks noGrp="1"/>
          </p:cNvSpPr>
          <p:nvPr>
            <p:ph idx="1"/>
          </p:nvPr>
        </p:nvSpPr>
        <p:spPr/>
        <p:txBody>
          <a:bodyPr/>
          <a:lstStyle/>
          <a:p>
            <a:r>
              <a:rPr lang="en-US" dirty="0" smtClean="0"/>
              <a:t>Semiconductors have negative temperature coefficient ( conductivity increases with application of heat)</a:t>
            </a:r>
          </a:p>
          <a:p>
            <a:r>
              <a:rPr lang="en-US" dirty="0" smtClean="0"/>
              <a:t>Conductors have positive </a:t>
            </a:r>
            <a:r>
              <a:rPr lang="en-US" dirty="0"/>
              <a:t>temperature coefficient ( conductivity </a:t>
            </a:r>
            <a:r>
              <a:rPr lang="en-US" dirty="0" smtClean="0"/>
              <a:t>decreases </a:t>
            </a:r>
            <a:r>
              <a:rPr lang="en-US" dirty="0"/>
              <a:t>with application of heat)</a:t>
            </a:r>
          </a:p>
          <a:p>
            <a:endParaRPr lang="en-US" dirty="0"/>
          </a:p>
        </p:txBody>
      </p:sp>
    </p:spTree>
    <p:extLst>
      <p:ext uri="{BB962C8B-B14F-4D97-AF65-F5344CB8AC3E}">
        <p14:creationId xmlns:p14="http://schemas.microsoft.com/office/powerpoint/2010/main" val="338082886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p:txBody>
          <a:bodyPr/>
          <a:lstStyle/>
          <a:p>
            <a:r>
              <a:rPr lang="en-US" altLang="en-US" sz="3600"/>
              <a:t>Single-Phase Full-Wave Rectifier</a:t>
            </a:r>
          </a:p>
        </p:txBody>
      </p:sp>
      <p:pic>
        <p:nvPicPr>
          <p:cNvPr id="25605" name="Picture 5" descr="scan00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676400"/>
            <a:ext cx="5105400" cy="4037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7" name="Text Box 7"/>
          <p:cNvSpPr txBox="1">
            <a:spLocks noChangeArrowheads="1"/>
          </p:cNvSpPr>
          <p:nvPr/>
        </p:nvSpPr>
        <p:spPr bwMode="auto">
          <a:xfrm>
            <a:off x="3200400" y="6019800"/>
            <a:ext cx="594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t>Center-Tapped Transformer</a:t>
            </a:r>
          </a:p>
        </p:txBody>
      </p:sp>
      <p:sp>
        <p:nvSpPr>
          <p:cNvPr id="25608" name="Line 8"/>
          <p:cNvSpPr>
            <a:spLocks noChangeShapeType="1"/>
          </p:cNvSpPr>
          <p:nvPr/>
        </p:nvSpPr>
        <p:spPr bwMode="auto">
          <a:xfrm flipH="1" flipV="1">
            <a:off x="3733800" y="3962400"/>
            <a:ext cx="8382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06485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p:cNvSpPr>
            <a:spLocks noGrp="1" noChangeArrowheads="1"/>
          </p:cNvSpPr>
          <p:nvPr>
            <p:ph type="title"/>
          </p:nvPr>
        </p:nvSpPr>
        <p:spPr/>
        <p:txBody>
          <a:bodyPr/>
          <a:lstStyle/>
          <a:p>
            <a:r>
              <a:rPr lang="en-US" altLang="en-US" sz="3600"/>
              <a:t>Waveforms for the Full-Wave Rectifier</a:t>
            </a:r>
          </a:p>
        </p:txBody>
      </p:sp>
      <p:pic>
        <p:nvPicPr>
          <p:cNvPr id="28677" name="Picture 5" descr="scan0011"/>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rot="21540000">
            <a:off x="4953000" y="1447800"/>
            <a:ext cx="3640138" cy="5029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28688" name="Object 16"/>
          <p:cNvGraphicFramePr>
            <a:graphicFrameLocks noGrp="1" noChangeAspect="1"/>
          </p:cNvGraphicFramePr>
          <p:nvPr>
            <p:ph sz="quarter" idx="3"/>
          </p:nvPr>
        </p:nvGraphicFramePr>
        <p:xfrm>
          <a:off x="685800" y="1981200"/>
          <a:ext cx="3605213" cy="3886200"/>
        </p:xfrm>
        <a:graphic>
          <a:graphicData uri="http://schemas.openxmlformats.org/presentationml/2006/ole">
            <mc:AlternateContent xmlns:mc="http://schemas.openxmlformats.org/markup-compatibility/2006">
              <mc:Choice xmlns:v="urn:schemas-microsoft-com:vml" Requires="v">
                <p:oleObj spid="_x0000_s16431" name="Equation" r:id="rId5" imgW="1130040" imgH="1218960" progId="Equation.DSMT4">
                  <p:embed/>
                </p:oleObj>
              </mc:Choice>
              <mc:Fallback>
                <p:oleObj name="Equation" r:id="rId5" imgW="1130040" imgH="1218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981200"/>
                        <a:ext cx="360521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53215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title"/>
          </p:nvPr>
        </p:nvSpPr>
        <p:spPr/>
        <p:txBody>
          <a:bodyPr/>
          <a:lstStyle/>
          <a:p>
            <a:r>
              <a:rPr lang="en-US" altLang="en-US" sz="3600"/>
              <a:t>Single-Phase Full-Wave Rectifier</a:t>
            </a:r>
          </a:p>
        </p:txBody>
      </p:sp>
      <p:pic>
        <p:nvPicPr>
          <p:cNvPr id="67592" name="Picture 8" descr="scan0010"/>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09600" y="2387600"/>
            <a:ext cx="3886200" cy="307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594" name="Picture 10" descr="scan0011"/>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rot="21540000">
            <a:off x="4921250" y="1447800"/>
            <a:ext cx="3578225" cy="494665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5" name="Text Box 11"/>
          <p:cNvSpPr txBox="1">
            <a:spLocks noChangeArrowheads="1"/>
          </p:cNvSpPr>
          <p:nvPr/>
        </p:nvSpPr>
        <p:spPr bwMode="auto">
          <a:xfrm>
            <a:off x="609600" y="5638800"/>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a:t>PIV = 2V</a:t>
            </a:r>
            <a:r>
              <a:rPr lang="en-US" altLang="en-US" sz="2800" baseline="-25000"/>
              <a:t>m</a:t>
            </a:r>
            <a:endParaRPr lang="en-US" altLang="en-US" sz="2800"/>
          </a:p>
        </p:txBody>
      </p:sp>
    </p:spTree>
    <p:extLst>
      <p:ext uri="{BB962C8B-B14F-4D97-AF65-F5344CB8AC3E}">
        <p14:creationId xmlns:p14="http://schemas.microsoft.com/office/powerpoint/2010/main" val="318270986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6"/>
          <p:cNvSpPr>
            <a:spLocks noGrp="1" noChangeArrowheads="1"/>
          </p:cNvSpPr>
          <p:nvPr>
            <p:ph type="title"/>
          </p:nvPr>
        </p:nvSpPr>
        <p:spPr/>
        <p:txBody>
          <a:bodyPr/>
          <a:lstStyle/>
          <a:p>
            <a:r>
              <a:rPr lang="en-US" altLang="en-US" sz="3600"/>
              <a:t>Full-Wave Bridge Rectifier</a:t>
            </a:r>
          </a:p>
        </p:txBody>
      </p:sp>
      <p:pic>
        <p:nvPicPr>
          <p:cNvPr id="31749" name="Picture 5" descr="scan00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7800" y="2514600"/>
            <a:ext cx="5867400" cy="3206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37029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Grp="1" noChangeArrowheads="1"/>
          </p:cNvSpPr>
          <p:nvPr>
            <p:ph type="title"/>
          </p:nvPr>
        </p:nvSpPr>
        <p:spPr/>
        <p:txBody>
          <a:bodyPr/>
          <a:lstStyle/>
          <a:p>
            <a:r>
              <a:rPr lang="en-US" altLang="en-US" sz="3600"/>
              <a:t>Waveforms for the Full-Wave Bridge</a:t>
            </a:r>
          </a:p>
        </p:txBody>
      </p:sp>
      <p:pic>
        <p:nvPicPr>
          <p:cNvPr id="34821" name="Picture 5" descr="scan001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41575" y="1600200"/>
            <a:ext cx="3919538" cy="4953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2037658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Grp="1" noChangeArrowheads="1"/>
          </p:cNvSpPr>
          <p:nvPr>
            <p:ph type="title"/>
          </p:nvPr>
        </p:nvSpPr>
        <p:spPr/>
        <p:txBody>
          <a:bodyPr/>
          <a:lstStyle/>
          <a:p>
            <a:r>
              <a:rPr lang="en-US" altLang="en-US" sz="3600"/>
              <a:t>Full-Wave Bridge with Waveforms</a:t>
            </a:r>
          </a:p>
        </p:txBody>
      </p:sp>
      <p:pic>
        <p:nvPicPr>
          <p:cNvPr id="37895" name="Picture 7" descr="scan00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59350" y="1600200"/>
            <a:ext cx="3497263"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6" name="Picture 8" descr="scan001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304800" y="1981200"/>
            <a:ext cx="4648200" cy="2541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7" name="Text Box 9"/>
          <p:cNvSpPr txBox="1">
            <a:spLocks noChangeArrowheads="1"/>
          </p:cNvSpPr>
          <p:nvPr/>
        </p:nvSpPr>
        <p:spPr bwMode="auto">
          <a:xfrm>
            <a:off x="838200" y="4724400"/>
            <a:ext cx="32004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a:t>Conduction pattern</a:t>
            </a:r>
          </a:p>
          <a:p>
            <a:pPr>
              <a:spcBef>
                <a:spcPct val="50000"/>
              </a:spcBef>
            </a:pPr>
            <a:r>
              <a:rPr lang="en-US" altLang="en-US" sz="2800"/>
              <a:t>D</a:t>
            </a:r>
            <a:r>
              <a:rPr lang="en-US" altLang="en-US" sz="2800" baseline="-25000"/>
              <a:t>1</a:t>
            </a:r>
            <a:r>
              <a:rPr lang="en-US" altLang="en-US" sz="2800"/>
              <a:t> – D</a:t>
            </a:r>
            <a:r>
              <a:rPr lang="en-US" altLang="en-US" sz="2800" baseline="-25000"/>
              <a:t>2</a:t>
            </a:r>
            <a:r>
              <a:rPr lang="en-US" altLang="en-US" sz="2800"/>
              <a:t>      D</a:t>
            </a:r>
            <a:r>
              <a:rPr lang="en-US" altLang="en-US" sz="2800" baseline="-25000"/>
              <a:t>3</a:t>
            </a:r>
            <a:r>
              <a:rPr lang="en-US" altLang="en-US" sz="2800"/>
              <a:t> – D</a:t>
            </a:r>
            <a:r>
              <a:rPr lang="en-US" altLang="en-US" sz="2800" baseline="-25000"/>
              <a:t>4</a:t>
            </a:r>
          </a:p>
          <a:p>
            <a:pPr algn="ctr">
              <a:spcBef>
                <a:spcPct val="50000"/>
              </a:spcBef>
            </a:pPr>
            <a:r>
              <a:rPr lang="en-US" altLang="en-US" sz="2800"/>
              <a:t>PIV = V</a:t>
            </a:r>
            <a:r>
              <a:rPr lang="en-US" altLang="en-US" sz="2800" baseline="-25000"/>
              <a:t>m</a:t>
            </a:r>
            <a:endParaRPr lang="en-US" altLang="en-US" sz="2800"/>
          </a:p>
        </p:txBody>
      </p:sp>
    </p:spTree>
    <p:extLst>
      <p:ext uri="{BB962C8B-B14F-4D97-AF65-F5344CB8AC3E}">
        <p14:creationId xmlns:p14="http://schemas.microsoft.com/office/powerpoint/2010/main" val="19517292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0"/>
          <p:cNvGraphicFramePr>
            <a:graphicFrameLocks noChangeAspect="1"/>
          </p:cNvGraphicFramePr>
          <p:nvPr/>
        </p:nvGraphicFramePr>
        <p:xfrm>
          <a:off x="5181600" y="1481138"/>
          <a:ext cx="3228975" cy="1719262"/>
        </p:xfrm>
        <a:graphic>
          <a:graphicData uri="http://schemas.openxmlformats.org/presentationml/2006/ole">
            <mc:AlternateContent xmlns:mc="http://schemas.openxmlformats.org/markup-compatibility/2006">
              <mc:Choice xmlns:v="urn:schemas-microsoft-com:vml" Requires="v">
                <p:oleObj spid="_x0000_s2142" name="Bitmap Image" r:id="rId4" imgW="2771429" imgH="1476190" progId="PBrush">
                  <p:embed/>
                </p:oleObj>
              </mc:Choice>
              <mc:Fallback>
                <p:oleObj name="Bitmap Image" r:id="rId4" imgW="2771429" imgH="147619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481138"/>
                        <a:ext cx="3228975" cy="1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794" name="Text Box 2"/>
          <p:cNvSpPr txBox="1">
            <a:spLocks noChangeArrowheads="1"/>
          </p:cNvSpPr>
          <p:nvPr/>
        </p:nvSpPr>
        <p:spPr bwMode="auto">
          <a:xfrm>
            <a:off x="304800" y="1447800"/>
            <a:ext cx="48006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buClr>
                <a:srgbClr val="CCCC00"/>
              </a:buClr>
              <a:buFont typeface="Wingdings" pitchFamily="2" charset="2"/>
              <a:buChar char="Ø"/>
            </a:pPr>
            <a:r>
              <a:rPr lang="en-US" altLang="en-US" i="1">
                <a:solidFill>
                  <a:srgbClr val="000000"/>
                </a:solidFill>
                <a:latin typeface="Arial" charset="0"/>
              </a:rPr>
              <a:t>Positive cycle</a:t>
            </a:r>
            <a:r>
              <a:rPr lang="en-US" altLang="en-US">
                <a:solidFill>
                  <a:srgbClr val="000000"/>
                </a:solidFill>
                <a:latin typeface="Arial" charset="0"/>
              </a:rPr>
              <a:t>, D2 off, D1 conducts;</a:t>
            </a:r>
          </a:p>
          <a:p>
            <a:pPr>
              <a:spcBef>
                <a:spcPct val="50000"/>
              </a:spcBef>
              <a:buClr>
                <a:srgbClr val="CCCC00"/>
              </a:buClr>
              <a:buFont typeface="Wingdings" pitchFamily="2" charset="2"/>
              <a:buNone/>
            </a:pPr>
            <a:r>
              <a:rPr lang="en-US" altLang="en-US">
                <a:solidFill>
                  <a:srgbClr val="000000"/>
                </a:solidFill>
                <a:latin typeface="Arial" charset="0"/>
              </a:rPr>
              <a:t>       Vo – Vs + V</a:t>
            </a:r>
            <a:r>
              <a:rPr lang="en-US" altLang="en-US">
                <a:solidFill>
                  <a:srgbClr val="000000"/>
                </a:solidFill>
                <a:latin typeface="Arial" charset="0"/>
                <a:sym typeface="Symbol" pitchFamily="18" charset="2"/>
              </a:rPr>
              <a:t> = 0</a:t>
            </a:r>
          </a:p>
          <a:p>
            <a:pPr>
              <a:spcBef>
                <a:spcPct val="50000"/>
              </a:spcBef>
              <a:buClr>
                <a:srgbClr val="CCCC00"/>
              </a:buClr>
              <a:buFont typeface="Wingdings" pitchFamily="2" charset="2"/>
              <a:buNone/>
            </a:pPr>
            <a:r>
              <a:rPr lang="en-US" altLang="en-US" b="1">
                <a:solidFill>
                  <a:srgbClr val="000000"/>
                </a:solidFill>
                <a:latin typeface="Arial" charset="0"/>
                <a:sym typeface="Symbol" pitchFamily="18" charset="2"/>
              </a:rPr>
              <a:t>       </a:t>
            </a:r>
            <a:r>
              <a:rPr lang="en-US" altLang="en-US" b="1">
                <a:solidFill>
                  <a:srgbClr val="FF0000"/>
                </a:solidFill>
                <a:latin typeface="Arial" charset="0"/>
                <a:sym typeface="Symbol" pitchFamily="18" charset="2"/>
              </a:rPr>
              <a:t>Vo = Vs - </a:t>
            </a:r>
            <a:r>
              <a:rPr lang="en-US" altLang="en-US" b="1">
                <a:solidFill>
                  <a:srgbClr val="FF0000"/>
                </a:solidFill>
                <a:latin typeface="Arial" charset="0"/>
              </a:rPr>
              <a:t>V</a:t>
            </a:r>
            <a:r>
              <a:rPr lang="en-US" altLang="en-US" b="1">
                <a:solidFill>
                  <a:srgbClr val="FF0000"/>
                </a:solidFill>
                <a:latin typeface="Arial" charset="0"/>
                <a:sym typeface="Symbol" pitchFamily="18" charset="2"/>
              </a:rPr>
              <a:t> </a:t>
            </a:r>
            <a:endParaRPr lang="en-US" altLang="en-US">
              <a:solidFill>
                <a:srgbClr val="FF0000"/>
              </a:solidFill>
              <a:latin typeface="Arial" charset="0"/>
            </a:endParaRPr>
          </a:p>
        </p:txBody>
      </p:sp>
      <p:sp>
        <p:nvSpPr>
          <p:cNvPr id="5124" name="Text Box 3"/>
          <p:cNvSpPr txBox="1">
            <a:spLocks noChangeArrowheads="1"/>
          </p:cNvSpPr>
          <p:nvPr/>
        </p:nvSpPr>
        <p:spPr bwMode="auto">
          <a:xfrm>
            <a:off x="609600" y="152400"/>
            <a:ext cx="701992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pPr>
            <a:r>
              <a:rPr lang="en-US" altLang="en-US" sz="3600">
                <a:solidFill>
                  <a:srgbClr val="000000"/>
                </a:solidFill>
              </a:rPr>
              <a:t>Full-Wave Rectification – </a:t>
            </a:r>
            <a:r>
              <a:rPr lang="en-US" altLang="en-US" sz="3200">
                <a:solidFill>
                  <a:srgbClr val="669999"/>
                </a:solidFill>
              </a:rPr>
              <a:t>circuit with center-tapped transformer</a:t>
            </a:r>
          </a:p>
        </p:txBody>
      </p:sp>
      <p:sp>
        <p:nvSpPr>
          <p:cNvPr id="161800" name="Text Box 8"/>
          <p:cNvSpPr txBox="1">
            <a:spLocks noChangeArrowheads="1"/>
          </p:cNvSpPr>
          <p:nvPr/>
        </p:nvSpPr>
        <p:spPr bwMode="auto">
          <a:xfrm>
            <a:off x="228600" y="4267200"/>
            <a:ext cx="51816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buClr>
                <a:srgbClr val="CCCC00"/>
              </a:buClr>
              <a:buFont typeface="Wingdings" pitchFamily="2" charset="2"/>
              <a:buChar char="Ø"/>
            </a:pPr>
            <a:r>
              <a:rPr lang="en-US" altLang="en-US">
                <a:solidFill>
                  <a:srgbClr val="000000"/>
                </a:solidFill>
                <a:latin typeface="Arial" charset="0"/>
              </a:rPr>
              <a:t>Since a rectified output voltage occurs during both positive and negative cycles of the input signal, this circuit is called a </a:t>
            </a:r>
            <a:r>
              <a:rPr lang="en-US" altLang="en-US" b="1">
                <a:solidFill>
                  <a:srgbClr val="000000"/>
                </a:solidFill>
                <a:latin typeface="Arial" charset="0"/>
              </a:rPr>
              <a:t>full-wave rectifier</a:t>
            </a:r>
            <a:r>
              <a:rPr lang="en-US" altLang="en-US">
                <a:solidFill>
                  <a:srgbClr val="000000"/>
                </a:solidFill>
                <a:latin typeface="Arial" charset="0"/>
              </a:rPr>
              <a:t>.</a:t>
            </a:r>
          </a:p>
          <a:p>
            <a:pPr>
              <a:spcBef>
                <a:spcPct val="50000"/>
              </a:spcBef>
              <a:buClr>
                <a:srgbClr val="CCCC00"/>
              </a:buClr>
              <a:buFont typeface="Wingdings" pitchFamily="2" charset="2"/>
              <a:buChar char="Ø"/>
            </a:pPr>
            <a:r>
              <a:rPr lang="en-US" altLang="en-US">
                <a:solidFill>
                  <a:srgbClr val="000000"/>
                </a:solidFill>
                <a:latin typeface="Arial" charset="0"/>
              </a:rPr>
              <a:t>Also notice that the </a:t>
            </a:r>
            <a:r>
              <a:rPr lang="en-US" altLang="en-US" b="1">
                <a:solidFill>
                  <a:srgbClr val="000000"/>
                </a:solidFill>
                <a:latin typeface="Arial" charset="0"/>
              </a:rPr>
              <a:t>polarity of the output voltage for both cycles is the same</a:t>
            </a:r>
          </a:p>
        </p:txBody>
      </p:sp>
      <p:grpSp>
        <p:nvGrpSpPr>
          <p:cNvPr id="161806" name="Group 14"/>
          <p:cNvGrpSpPr>
            <a:grpSpLocks/>
          </p:cNvGrpSpPr>
          <p:nvPr/>
        </p:nvGrpSpPr>
        <p:grpSpPr bwMode="auto">
          <a:xfrm>
            <a:off x="6553200" y="1828800"/>
            <a:ext cx="1371600" cy="457200"/>
            <a:chOff x="4176" y="1152"/>
            <a:chExt cx="864" cy="288"/>
          </a:xfrm>
        </p:grpSpPr>
        <p:sp>
          <p:nvSpPr>
            <p:cNvPr id="5139" name="Line 9"/>
            <p:cNvSpPr>
              <a:spLocks noChangeShapeType="1"/>
            </p:cNvSpPr>
            <p:nvPr/>
          </p:nvSpPr>
          <p:spPr bwMode="auto">
            <a:xfrm>
              <a:off x="4176" y="1152"/>
              <a:ext cx="720"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0" name="Line 10"/>
            <p:cNvSpPr>
              <a:spLocks noChangeShapeType="1"/>
            </p:cNvSpPr>
            <p:nvPr/>
          </p:nvSpPr>
          <p:spPr bwMode="auto">
            <a:xfrm>
              <a:off x="5040" y="1152"/>
              <a:ext cx="0" cy="288"/>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1807" name="Group 15"/>
          <p:cNvGrpSpPr>
            <a:grpSpLocks/>
          </p:cNvGrpSpPr>
          <p:nvPr/>
        </p:nvGrpSpPr>
        <p:grpSpPr bwMode="auto">
          <a:xfrm>
            <a:off x="6477000" y="1905000"/>
            <a:ext cx="1066800" cy="381000"/>
            <a:chOff x="4176" y="1200"/>
            <a:chExt cx="672" cy="240"/>
          </a:xfrm>
        </p:grpSpPr>
        <p:sp>
          <p:nvSpPr>
            <p:cNvPr id="5137" name="Line 11"/>
            <p:cNvSpPr>
              <a:spLocks noChangeShapeType="1"/>
            </p:cNvSpPr>
            <p:nvPr/>
          </p:nvSpPr>
          <p:spPr bwMode="auto">
            <a:xfrm flipH="1">
              <a:off x="4176" y="1440"/>
              <a:ext cx="672"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8" name="Line 12"/>
            <p:cNvSpPr>
              <a:spLocks noChangeShapeType="1"/>
            </p:cNvSpPr>
            <p:nvPr/>
          </p:nvSpPr>
          <p:spPr bwMode="auto">
            <a:xfrm flipV="1">
              <a:off x="4176" y="1200"/>
              <a:ext cx="0" cy="144"/>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aphicFrame>
        <p:nvGraphicFramePr>
          <p:cNvPr id="5128" name="Object 19"/>
          <p:cNvGraphicFramePr>
            <a:graphicFrameLocks noChangeAspect="1"/>
          </p:cNvGraphicFramePr>
          <p:nvPr/>
        </p:nvGraphicFramePr>
        <p:xfrm>
          <a:off x="5534025" y="3352800"/>
          <a:ext cx="2619375" cy="1485900"/>
        </p:xfrm>
        <a:graphic>
          <a:graphicData uri="http://schemas.openxmlformats.org/presentationml/2006/ole">
            <mc:AlternateContent xmlns:mc="http://schemas.openxmlformats.org/markup-compatibility/2006">
              <mc:Choice xmlns:v="urn:schemas-microsoft-com:vml" Requires="v">
                <p:oleObj spid="_x0000_s2143" name="Bitmap Image" r:id="rId6" imgW="2619048" imgH="1486107" progId="PBrush">
                  <p:embed/>
                </p:oleObj>
              </mc:Choice>
              <mc:Fallback>
                <p:oleObj name="Bitmap Image" r:id="rId6" imgW="2619048" imgH="1486107"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4025" y="3352800"/>
                        <a:ext cx="261937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1818" name="Group 26"/>
          <p:cNvGrpSpPr>
            <a:grpSpLocks/>
          </p:cNvGrpSpPr>
          <p:nvPr/>
        </p:nvGrpSpPr>
        <p:grpSpPr bwMode="auto">
          <a:xfrm>
            <a:off x="6553200" y="3581400"/>
            <a:ext cx="1295400" cy="990600"/>
            <a:chOff x="4128" y="2256"/>
            <a:chExt cx="816" cy="624"/>
          </a:xfrm>
        </p:grpSpPr>
        <p:sp>
          <p:nvSpPr>
            <p:cNvPr id="5134" name="Line 21"/>
            <p:cNvSpPr>
              <a:spLocks noChangeShapeType="1"/>
            </p:cNvSpPr>
            <p:nvPr/>
          </p:nvSpPr>
          <p:spPr bwMode="auto">
            <a:xfrm>
              <a:off x="4128" y="2880"/>
              <a:ext cx="384"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5" name="Line 22"/>
            <p:cNvSpPr>
              <a:spLocks noChangeShapeType="1"/>
            </p:cNvSpPr>
            <p:nvPr/>
          </p:nvSpPr>
          <p:spPr bwMode="auto">
            <a:xfrm flipV="1">
              <a:off x="4512" y="2256"/>
              <a:ext cx="0" cy="528"/>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6" name="Line 23"/>
            <p:cNvSpPr>
              <a:spLocks noChangeShapeType="1"/>
            </p:cNvSpPr>
            <p:nvPr/>
          </p:nvSpPr>
          <p:spPr bwMode="auto">
            <a:xfrm>
              <a:off x="4560" y="2256"/>
              <a:ext cx="384"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1819" name="Group 27"/>
          <p:cNvGrpSpPr>
            <a:grpSpLocks/>
          </p:cNvGrpSpPr>
          <p:nvPr/>
        </p:nvGrpSpPr>
        <p:grpSpPr bwMode="auto">
          <a:xfrm>
            <a:off x="6553200" y="3657600"/>
            <a:ext cx="1295400" cy="533400"/>
            <a:chOff x="4128" y="2304"/>
            <a:chExt cx="816" cy="336"/>
          </a:xfrm>
        </p:grpSpPr>
        <p:sp>
          <p:nvSpPr>
            <p:cNvPr id="5132" name="Line 24"/>
            <p:cNvSpPr>
              <a:spLocks noChangeShapeType="1"/>
            </p:cNvSpPr>
            <p:nvPr/>
          </p:nvSpPr>
          <p:spPr bwMode="auto">
            <a:xfrm>
              <a:off x="4944" y="2304"/>
              <a:ext cx="0" cy="336"/>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3" name="Line 25"/>
            <p:cNvSpPr>
              <a:spLocks noChangeShapeType="1"/>
            </p:cNvSpPr>
            <p:nvPr/>
          </p:nvSpPr>
          <p:spPr bwMode="auto">
            <a:xfrm flipH="1">
              <a:off x="4128" y="2640"/>
              <a:ext cx="720" cy="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61821" name="Rectangle 29"/>
          <p:cNvSpPr>
            <a:spLocks noChangeArrowheads="1"/>
          </p:cNvSpPr>
          <p:nvPr/>
        </p:nvSpPr>
        <p:spPr bwMode="auto">
          <a:xfrm>
            <a:off x="381000" y="2819400"/>
            <a:ext cx="45720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buClr>
                <a:srgbClr val="CCCC00"/>
              </a:buClr>
              <a:buFont typeface="Wingdings" pitchFamily="2" charset="2"/>
              <a:buChar char="Ø"/>
            </a:pPr>
            <a:r>
              <a:rPr lang="en-US" altLang="en-US" i="1">
                <a:solidFill>
                  <a:srgbClr val="000000"/>
                </a:solidFill>
              </a:rPr>
              <a:t>    Negative cycle</a:t>
            </a:r>
            <a:r>
              <a:rPr lang="en-US" altLang="en-US">
                <a:solidFill>
                  <a:srgbClr val="000000"/>
                </a:solidFill>
              </a:rPr>
              <a:t>, D1 off, D2 conducts;</a:t>
            </a:r>
          </a:p>
          <a:p>
            <a:pPr>
              <a:spcBef>
                <a:spcPct val="50000"/>
              </a:spcBef>
              <a:buClr>
                <a:srgbClr val="CCCC00"/>
              </a:buClr>
              <a:buFont typeface="Wingdings" pitchFamily="2" charset="2"/>
              <a:buNone/>
            </a:pPr>
            <a:r>
              <a:rPr lang="en-US" altLang="en-US">
                <a:solidFill>
                  <a:srgbClr val="000000"/>
                </a:solidFill>
              </a:rPr>
              <a:t>      Vo – Vs + V</a:t>
            </a:r>
            <a:r>
              <a:rPr lang="en-US" altLang="en-US">
                <a:solidFill>
                  <a:srgbClr val="000000"/>
                </a:solidFill>
                <a:sym typeface="Symbol" pitchFamily="18" charset="2"/>
              </a:rPr>
              <a:t> = 0</a:t>
            </a:r>
          </a:p>
          <a:p>
            <a:pPr>
              <a:spcBef>
                <a:spcPct val="50000"/>
              </a:spcBef>
              <a:buClr>
                <a:srgbClr val="CCCC00"/>
              </a:buClr>
              <a:buFont typeface="Wingdings" pitchFamily="2" charset="2"/>
              <a:buNone/>
            </a:pPr>
            <a:r>
              <a:rPr lang="en-US" altLang="en-US" b="1">
                <a:solidFill>
                  <a:srgbClr val="000000"/>
                </a:solidFill>
                <a:sym typeface="Symbol" pitchFamily="18" charset="2"/>
              </a:rPr>
              <a:t>      </a:t>
            </a:r>
            <a:r>
              <a:rPr lang="en-US" altLang="en-US" b="1">
                <a:solidFill>
                  <a:srgbClr val="FF0000"/>
                </a:solidFill>
                <a:sym typeface="Symbol" pitchFamily="18" charset="2"/>
              </a:rPr>
              <a:t>Vo = Vs - </a:t>
            </a:r>
            <a:r>
              <a:rPr lang="en-US" altLang="en-US" b="1">
                <a:solidFill>
                  <a:srgbClr val="FF0000"/>
                </a:solidFill>
              </a:rPr>
              <a:t>V</a:t>
            </a:r>
            <a:r>
              <a:rPr lang="en-US" altLang="en-US" b="1">
                <a:solidFill>
                  <a:srgbClr val="FF0000"/>
                </a:solidFill>
                <a:sym typeface="Symbol" pitchFamily="18" charset="2"/>
              </a:rPr>
              <a:t> </a:t>
            </a:r>
          </a:p>
        </p:txBody>
      </p:sp>
    </p:spTree>
    <p:extLst>
      <p:ext uri="{BB962C8B-B14F-4D97-AF65-F5344CB8AC3E}">
        <p14:creationId xmlns:p14="http://schemas.microsoft.com/office/powerpoint/2010/main" val="2205010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4"/>
                                        </p:tgtEl>
                                        <p:attrNameLst>
                                          <p:attrName>style.visibility</p:attrName>
                                        </p:attrNameLst>
                                      </p:cBhvr>
                                      <p:to>
                                        <p:strVal val="visible"/>
                                      </p:to>
                                    </p:set>
                                    <p:animEffect transition="in" filter="wipe(left)">
                                      <p:cBhvr>
                                        <p:cTn id="7" dur="500"/>
                                        <p:tgtEl>
                                          <p:spTgt spid="161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61806"/>
                                        </p:tgtEl>
                                        <p:attrNameLst>
                                          <p:attrName>style.visibility</p:attrName>
                                        </p:attrNameLst>
                                      </p:cBhvr>
                                      <p:to>
                                        <p:strVal val="visible"/>
                                      </p:to>
                                    </p:set>
                                    <p:animEffect transition="in" filter="strips(downRight)">
                                      <p:cBhvr>
                                        <p:cTn id="12" dur="500"/>
                                        <p:tgtEl>
                                          <p:spTgt spid="161806"/>
                                        </p:tgtEl>
                                      </p:cBhvr>
                                    </p:animEffect>
                                  </p:childTnLst>
                                </p:cTn>
                              </p:par>
                            </p:childTnLst>
                          </p:cTn>
                        </p:par>
                        <p:par>
                          <p:cTn id="13" fill="hold" nodeType="afterGroup">
                            <p:stCondLst>
                              <p:cond delay="500"/>
                            </p:stCondLst>
                            <p:childTnLst>
                              <p:par>
                                <p:cTn id="14" presetID="18" presetClass="entr" presetSubtype="9" fill="hold" nodeType="afterEffect">
                                  <p:stCondLst>
                                    <p:cond delay="0"/>
                                  </p:stCondLst>
                                  <p:childTnLst>
                                    <p:set>
                                      <p:cBhvr>
                                        <p:cTn id="15" dur="1" fill="hold">
                                          <p:stCondLst>
                                            <p:cond delay="0"/>
                                          </p:stCondLst>
                                        </p:cTn>
                                        <p:tgtEl>
                                          <p:spTgt spid="161807"/>
                                        </p:tgtEl>
                                        <p:attrNameLst>
                                          <p:attrName>style.visibility</p:attrName>
                                        </p:attrNameLst>
                                      </p:cBhvr>
                                      <p:to>
                                        <p:strVal val="visible"/>
                                      </p:to>
                                    </p:set>
                                    <p:animEffect transition="in" filter="strips(upLeft)">
                                      <p:cBhvr>
                                        <p:cTn id="16" dur="500"/>
                                        <p:tgtEl>
                                          <p:spTgt spid="1618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1821"/>
                                        </p:tgtEl>
                                        <p:attrNameLst>
                                          <p:attrName>style.visibility</p:attrName>
                                        </p:attrNameLst>
                                      </p:cBhvr>
                                      <p:to>
                                        <p:strVal val="visible"/>
                                      </p:to>
                                    </p:set>
                                    <p:animEffect transition="in" filter="wipe(left)">
                                      <p:cBhvr>
                                        <p:cTn id="21" dur="500"/>
                                        <p:tgtEl>
                                          <p:spTgt spid="1618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3" fill="hold" nodeType="clickEffect">
                                  <p:stCondLst>
                                    <p:cond delay="0"/>
                                  </p:stCondLst>
                                  <p:childTnLst>
                                    <p:set>
                                      <p:cBhvr>
                                        <p:cTn id="25" dur="1" fill="hold">
                                          <p:stCondLst>
                                            <p:cond delay="0"/>
                                          </p:stCondLst>
                                        </p:cTn>
                                        <p:tgtEl>
                                          <p:spTgt spid="161818"/>
                                        </p:tgtEl>
                                        <p:attrNameLst>
                                          <p:attrName>style.visibility</p:attrName>
                                        </p:attrNameLst>
                                      </p:cBhvr>
                                      <p:to>
                                        <p:strVal val="visible"/>
                                      </p:to>
                                    </p:set>
                                    <p:animEffect transition="in" filter="strips(upRight)">
                                      <p:cBhvr>
                                        <p:cTn id="26" dur="500"/>
                                        <p:tgtEl>
                                          <p:spTgt spid="161818"/>
                                        </p:tgtEl>
                                      </p:cBhvr>
                                    </p:animEffect>
                                  </p:childTnLst>
                                </p:cTn>
                              </p:par>
                            </p:childTnLst>
                          </p:cTn>
                        </p:par>
                        <p:par>
                          <p:cTn id="27" fill="hold" nodeType="afterGroup">
                            <p:stCondLst>
                              <p:cond delay="500"/>
                            </p:stCondLst>
                            <p:childTnLst>
                              <p:par>
                                <p:cTn id="28" presetID="18" presetClass="entr" presetSubtype="12" fill="hold" nodeType="afterEffect">
                                  <p:stCondLst>
                                    <p:cond delay="0"/>
                                  </p:stCondLst>
                                  <p:childTnLst>
                                    <p:set>
                                      <p:cBhvr>
                                        <p:cTn id="29" dur="1" fill="hold">
                                          <p:stCondLst>
                                            <p:cond delay="0"/>
                                          </p:stCondLst>
                                        </p:cTn>
                                        <p:tgtEl>
                                          <p:spTgt spid="161819"/>
                                        </p:tgtEl>
                                        <p:attrNameLst>
                                          <p:attrName>style.visibility</p:attrName>
                                        </p:attrNameLst>
                                      </p:cBhvr>
                                      <p:to>
                                        <p:strVal val="visible"/>
                                      </p:to>
                                    </p:set>
                                    <p:animEffect transition="in" filter="strips(downLeft)">
                                      <p:cBhvr>
                                        <p:cTn id="30" dur="500"/>
                                        <p:tgtEl>
                                          <p:spTgt spid="1618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1800"/>
                                        </p:tgtEl>
                                        <p:attrNameLst>
                                          <p:attrName>style.visibility</p:attrName>
                                        </p:attrNameLst>
                                      </p:cBhvr>
                                      <p:to>
                                        <p:strVal val="visible"/>
                                      </p:to>
                                    </p:set>
                                    <p:animEffect transition="in" filter="wipe(down)">
                                      <p:cBhvr>
                                        <p:cTn id="35" dur="500"/>
                                        <p:tgtEl>
                                          <p:spTgt spid="161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P spid="161800" grpId="0"/>
      <p:bldP spid="16182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4" descr="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41375"/>
            <a:ext cx="60960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14"/>
          <p:cNvSpPr txBox="1">
            <a:spLocks noChangeArrowheads="1"/>
          </p:cNvSpPr>
          <p:nvPr/>
        </p:nvSpPr>
        <p:spPr bwMode="auto">
          <a:xfrm>
            <a:off x="2514600" y="533400"/>
            <a:ext cx="20574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spcBef>
                <a:spcPct val="50000"/>
              </a:spcBef>
            </a:pPr>
            <a:r>
              <a:rPr lang="en-US" altLang="en-US" b="1">
                <a:solidFill>
                  <a:srgbClr val="000000"/>
                </a:solidFill>
                <a:latin typeface="Arial" charset="0"/>
              </a:rPr>
              <a:t>Vs = Vpsin </a:t>
            </a:r>
            <a:r>
              <a:rPr lang="en-US" altLang="en-US" b="1">
                <a:solidFill>
                  <a:srgbClr val="000000"/>
                </a:solidFill>
                <a:latin typeface="Arial" charset="0"/>
                <a:sym typeface="Symbol" pitchFamily="18" charset="2"/>
              </a:rPr>
              <a:t></a:t>
            </a:r>
            <a:r>
              <a:rPr lang="en-US" altLang="en-US" b="1">
                <a:solidFill>
                  <a:srgbClr val="000000"/>
                </a:solidFill>
                <a:latin typeface="Arial" charset="0"/>
              </a:rPr>
              <a:t>t</a:t>
            </a:r>
          </a:p>
        </p:txBody>
      </p:sp>
      <p:grpSp>
        <p:nvGrpSpPr>
          <p:cNvPr id="6148" name="Group 30"/>
          <p:cNvGrpSpPr>
            <a:grpSpLocks/>
          </p:cNvGrpSpPr>
          <p:nvPr/>
        </p:nvGrpSpPr>
        <p:grpSpPr bwMode="auto">
          <a:xfrm>
            <a:off x="1028700" y="1981200"/>
            <a:ext cx="4838700" cy="366713"/>
            <a:chOff x="168" y="1929"/>
            <a:chExt cx="3048" cy="231"/>
          </a:xfrm>
        </p:grpSpPr>
        <p:sp>
          <p:nvSpPr>
            <p:cNvPr id="6172" name="Text Box 31"/>
            <p:cNvSpPr txBox="1">
              <a:spLocks noChangeArrowheads="1"/>
            </p:cNvSpPr>
            <p:nvPr/>
          </p:nvSpPr>
          <p:spPr bwMode="auto">
            <a:xfrm>
              <a:off x="168" y="1929"/>
              <a:ext cx="3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b="1">
                  <a:solidFill>
                    <a:srgbClr val="000000"/>
                  </a:solidFill>
                  <a:latin typeface="Arial" charset="0"/>
                </a:rPr>
                <a:t>V</a:t>
              </a:r>
              <a:r>
                <a:rPr lang="en-US" altLang="en-US" b="1">
                  <a:solidFill>
                    <a:srgbClr val="000000"/>
                  </a:solidFill>
                  <a:latin typeface="Arial" charset="0"/>
                  <a:sym typeface="Symbol" pitchFamily="18" charset="2"/>
                </a:rPr>
                <a:t></a:t>
              </a:r>
            </a:p>
          </p:txBody>
        </p:sp>
        <p:sp>
          <p:nvSpPr>
            <p:cNvPr id="6173" name="Line 32"/>
            <p:cNvSpPr>
              <a:spLocks noChangeShapeType="1"/>
            </p:cNvSpPr>
            <p:nvPr/>
          </p:nvSpPr>
          <p:spPr bwMode="auto">
            <a:xfrm>
              <a:off x="453" y="2112"/>
              <a:ext cx="2763"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149" name="Group 45"/>
          <p:cNvGrpSpPr>
            <a:grpSpLocks/>
          </p:cNvGrpSpPr>
          <p:nvPr/>
        </p:nvGrpSpPr>
        <p:grpSpPr bwMode="auto">
          <a:xfrm>
            <a:off x="876300" y="2681288"/>
            <a:ext cx="4991100" cy="336550"/>
            <a:chOff x="552" y="1689"/>
            <a:chExt cx="3144" cy="212"/>
          </a:xfrm>
        </p:grpSpPr>
        <p:sp>
          <p:nvSpPr>
            <p:cNvPr id="6170" name="Text Box 34"/>
            <p:cNvSpPr txBox="1">
              <a:spLocks noChangeArrowheads="1"/>
            </p:cNvSpPr>
            <p:nvPr/>
          </p:nvSpPr>
          <p:spPr bwMode="auto">
            <a:xfrm>
              <a:off x="552" y="1689"/>
              <a:ext cx="312" cy="2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600" b="1">
                  <a:solidFill>
                    <a:srgbClr val="000000"/>
                  </a:solidFill>
                  <a:latin typeface="Arial" charset="0"/>
                </a:rPr>
                <a:t>-V</a:t>
              </a:r>
              <a:r>
                <a:rPr lang="en-US" altLang="en-US" sz="1600" b="1">
                  <a:solidFill>
                    <a:srgbClr val="000000"/>
                  </a:solidFill>
                  <a:latin typeface="Arial" charset="0"/>
                  <a:sym typeface="Symbol" pitchFamily="18" charset="2"/>
                </a:rPr>
                <a:t></a:t>
              </a:r>
            </a:p>
          </p:txBody>
        </p:sp>
        <p:sp>
          <p:nvSpPr>
            <p:cNvPr id="6171" name="Line 35"/>
            <p:cNvSpPr>
              <a:spLocks noChangeShapeType="1"/>
            </p:cNvSpPr>
            <p:nvPr/>
          </p:nvSpPr>
          <p:spPr bwMode="auto">
            <a:xfrm>
              <a:off x="933" y="1815"/>
              <a:ext cx="2763" cy="0"/>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9418" name="Group 42"/>
          <p:cNvGrpSpPr>
            <a:grpSpLocks/>
          </p:cNvGrpSpPr>
          <p:nvPr/>
        </p:nvGrpSpPr>
        <p:grpSpPr bwMode="auto">
          <a:xfrm>
            <a:off x="1371600" y="1749425"/>
            <a:ext cx="4267200" cy="1146175"/>
            <a:chOff x="864" y="1102"/>
            <a:chExt cx="2688" cy="722"/>
          </a:xfrm>
        </p:grpSpPr>
        <p:sp>
          <p:nvSpPr>
            <p:cNvPr id="6156" name="Line 37"/>
            <p:cNvSpPr>
              <a:spLocks noChangeShapeType="1"/>
            </p:cNvSpPr>
            <p:nvPr/>
          </p:nvSpPr>
          <p:spPr bwMode="auto">
            <a:xfrm flipV="1">
              <a:off x="1872" y="163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57" name="Line 39"/>
            <p:cNvSpPr>
              <a:spLocks noChangeShapeType="1"/>
            </p:cNvSpPr>
            <p:nvPr/>
          </p:nvSpPr>
          <p:spPr bwMode="auto">
            <a:xfrm flipV="1">
              <a:off x="2640" y="1632"/>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158" name="Group 41"/>
            <p:cNvGrpSpPr>
              <a:grpSpLocks/>
            </p:cNvGrpSpPr>
            <p:nvPr/>
          </p:nvGrpSpPr>
          <p:grpSpPr bwMode="auto">
            <a:xfrm>
              <a:off x="864" y="1102"/>
              <a:ext cx="2688" cy="530"/>
              <a:chOff x="864" y="1102"/>
              <a:chExt cx="2688" cy="530"/>
            </a:xfrm>
          </p:grpSpPr>
          <p:grpSp>
            <p:nvGrpSpPr>
              <p:cNvPr id="6159" name="Group 15"/>
              <p:cNvGrpSpPr>
                <a:grpSpLocks/>
              </p:cNvGrpSpPr>
              <p:nvPr/>
            </p:nvGrpSpPr>
            <p:grpSpPr bwMode="auto">
              <a:xfrm>
                <a:off x="960" y="1438"/>
                <a:ext cx="2592" cy="192"/>
                <a:chOff x="720" y="2496"/>
                <a:chExt cx="2592" cy="192"/>
              </a:xfrm>
            </p:grpSpPr>
            <p:sp>
              <p:nvSpPr>
                <p:cNvPr id="6166" name="Line 16"/>
                <p:cNvSpPr>
                  <a:spLocks noChangeShapeType="1"/>
                </p:cNvSpPr>
                <p:nvPr/>
              </p:nvSpPr>
              <p:spPr bwMode="auto">
                <a:xfrm>
                  <a:off x="720"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7" name="Line 17"/>
                <p:cNvSpPr>
                  <a:spLocks noChangeShapeType="1"/>
                </p:cNvSpPr>
                <p:nvPr/>
              </p:nvSpPr>
              <p:spPr bwMode="auto">
                <a:xfrm>
                  <a:off x="1488"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8" name="Line 18"/>
                <p:cNvSpPr>
                  <a:spLocks noChangeShapeType="1"/>
                </p:cNvSpPr>
                <p:nvPr/>
              </p:nvSpPr>
              <p:spPr bwMode="auto">
                <a:xfrm>
                  <a:off x="2544"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9" name="Line 19"/>
                <p:cNvSpPr>
                  <a:spLocks noChangeShapeType="1"/>
                </p:cNvSpPr>
                <p:nvPr/>
              </p:nvSpPr>
              <p:spPr bwMode="auto">
                <a:xfrm>
                  <a:off x="3312" y="2496"/>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60" name="Freeform 22"/>
              <p:cNvSpPr>
                <a:spLocks/>
              </p:cNvSpPr>
              <p:nvPr/>
            </p:nvSpPr>
            <p:spPr bwMode="auto">
              <a:xfrm>
                <a:off x="960" y="1102"/>
                <a:ext cx="768" cy="528"/>
              </a:xfrm>
              <a:custGeom>
                <a:avLst/>
                <a:gdLst>
                  <a:gd name="T0" fmla="*/ 0 w 768"/>
                  <a:gd name="T1" fmla="*/ 528 h 528"/>
                  <a:gd name="T2" fmla="*/ 384 w 768"/>
                  <a:gd name="T3" fmla="*/ 0 h 528"/>
                  <a:gd name="T4" fmla="*/ 768 w 768"/>
                  <a:gd name="T5" fmla="*/ 528 h 528"/>
                  <a:gd name="T6" fmla="*/ 0 60000 65536"/>
                  <a:gd name="T7" fmla="*/ 0 60000 65536"/>
                  <a:gd name="T8" fmla="*/ 0 60000 65536"/>
                </a:gdLst>
                <a:ahLst/>
                <a:cxnLst>
                  <a:cxn ang="T6">
                    <a:pos x="T0" y="T1"/>
                  </a:cxn>
                  <a:cxn ang="T7">
                    <a:pos x="T2" y="T3"/>
                  </a:cxn>
                  <a:cxn ang="T8">
                    <a:pos x="T4" y="T5"/>
                  </a:cxn>
                </a:cxnLst>
                <a:rect l="0" t="0" r="r" b="b"/>
                <a:pathLst>
                  <a:path w="768" h="528">
                    <a:moveTo>
                      <a:pt x="0" y="528"/>
                    </a:moveTo>
                    <a:cubicBezTo>
                      <a:pt x="128" y="264"/>
                      <a:pt x="256" y="0"/>
                      <a:pt x="384" y="0"/>
                    </a:cubicBezTo>
                    <a:cubicBezTo>
                      <a:pt x="512" y="0"/>
                      <a:pt x="712" y="400"/>
                      <a:pt x="768" y="528"/>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1" name="Freeform 24"/>
              <p:cNvSpPr>
                <a:spLocks/>
              </p:cNvSpPr>
              <p:nvPr/>
            </p:nvSpPr>
            <p:spPr bwMode="auto">
              <a:xfrm>
                <a:off x="2784" y="1102"/>
                <a:ext cx="768" cy="528"/>
              </a:xfrm>
              <a:custGeom>
                <a:avLst/>
                <a:gdLst>
                  <a:gd name="T0" fmla="*/ 0 w 768"/>
                  <a:gd name="T1" fmla="*/ 528 h 528"/>
                  <a:gd name="T2" fmla="*/ 384 w 768"/>
                  <a:gd name="T3" fmla="*/ 0 h 528"/>
                  <a:gd name="T4" fmla="*/ 768 w 768"/>
                  <a:gd name="T5" fmla="*/ 528 h 528"/>
                  <a:gd name="T6" fmla="*/ 0 60000 65536"/>
                  <a:gd name="T7" fmla="*/ 0 60000 65536"/>
                  <a:gd name="T8" fmla="*/ 0 60000 65536"/>
                </a:gdLst>
                <a:ahLst/>
                <a:cxnLst>
                  <a:cxn ang="T6">
                    <a:pos x="T0" y="T1"/>
                  </a:cxn>
                  <a:cxn ang="T7">
                    <a:pos x="T2" y="T3"/>
                  </a:cxn>
                  <a:cxn ang="T8">
                    <a:pos x="T4" y="T5"/>
                  </a:cxn>
                </a:cxnLst>
                <a:rect l="0" t="0" r="r" b="b"/>
                <a:pathLst>
                  <a:path w="768" h="528">
                    <a:moveTo>
                      <a:pt x="0" y="528"/>
                    </a:moveTo>
                    <a:cubicBezTo>
                      <a:pt x="128" y="264"/>
                      <a:pt x="256" y="0"/>
                      <a:pt x="384" y="0"/>
                    </a:cubicBezTo>
                    <a:cubicBezTo>
                      <a:pt x="512" y="0"/>
                      <a:pt x="712" y="400"/>
                      <a:pt x="768" y="528"/>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2" name="Freeform 29"/>
              <p:cNvSpPr>
                <a:spLocks/>
              </p:cNvSpPr>
              <p:nvPr/>
            </p:nvSpPr>
            <p:spPr bwMode="auto">
              <a:xfrm>
                <a:off x="1872" y="1104"/>
                <a:ext cx="768" cy="528"/>
              </a:xfrm>
              <a:custGeom>
                <a:avLst/>
                <a:gdLst>
                  <a:gd name="T0" fmla="*/ 0 w 768"/>
                  <a:gd name="T1" fmla="*/ 528 h 528"/>
                  <a:gd name="T2" fmla="*/ 384 w 768"/>
                  <a:gd name="T3" fmla="*/ 0 h 528"/>
                  <a:gd name="T4" fmla="*/ 768 w 768"/>
                  <a:gd name="T5" fmla="*/ 528 h 528"/>
                  <a:gd name="T6" fmla="*/ 0 60000 65536"/>
                  <a:gd name="T7" fmla="*/ 0 60000 65536"/>
                  <a:gd name="T8" fmla="*/ 0 60000 65536"/>
                </a:gdLst>
                <a:ahLst/>
                <a:cxnLst>
                  <a:cxn ang="T6">
                    <a:pos x="T0" y="T1"/>
                  </a:cxn>
                  <a:cxn ang="T7">
                    <a:pos x="T2" y="T3"/>
                  </a:cxn>
                  <a:cxn ang="T8">
                    <a:pos x="T4" y="T5"/>
                  </a:cxn>
                </a:cxnLst>
                <a:rect l="0" t="0" r="r" b="b"/>
                <a:pathLst>
                  <a:path w="768" h="528">
                    <a:moveTo>
                      <a:pt x="0" y="528"/>
                    </a:moveTo>
                    <a:cubicBezTo>
                      <a:pt x="128" y="264"/>
                      <a:pt x="256" y="0"/>
                      <a:pt x="384" y="0"/>
                    </a:cubicBezTo>
                    <a:cubicBezTo>
                      <a:pt x="512" y="0"/>
                      <a:pt x="712" y="400"/>
                      <a:pt x="768" y="528"/>
                    </a:cubicBezTo>
                  </a:path>
                </a:pathLst>
              </a:custGeom>
              <a:noFill/>
              <a:ln w="28575" cmpd="sng">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3" name="Line 36"/>
              <p:cNvSpPr>
                <a:spLocks noChangeShapeType="1"/>
              </p:cNvSpPr>
              <p:nvPr/>
            </p:nvSpPr>
            <p:spPr bwMode="auto">
              <a:xfrm flipH="1">
                <a:off x="864" y="1632"/>
                <a:ext cx="96"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4" name="Line 38"/>
              <p:cNvSpPr>
                <a:spLocks noChangeShapeType="1"/>
              </p:cNvSpPr>
              <p:nvPr/>
            </p:nvSpPr>
            <p:spPr bwMode="auto">
              <a:xfrm flipH="1">
                <a:off x="1728" y="1632"/>
                <a:ext cx="144"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65" name="Line 40"/>
              <p:cNvSpPr>
                <a:spLocks noChangeShapeType="1"/>
              </p:cNvSpPr>
              <p:nvPr/>
            </p:nvSpPr>
            <p:spPr bwMode="auto">
              <a:xfrm flipH="1">
                <a:off x="2640" y="1632"/>
                <a:ext cx="144" cy="0"/>
              </a:xfrm>
              <a:prstGeom prst="line">
                <a:avLst/>
              </a:prstGeom>
              <a:noFill/>
              <a:ln w="2857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29422" name="Text Box 46"/>
          <p:cNvSpPr txBox="1">
            <a:spLocks noChangeArrowheads="1"/>
          </p:cNvSpPr>
          <p:nvPr/>
        </p:nvSpPr>
        <p:spPr bwMode="auto">
          <a:xfrm>
            <a:off x="1600200" y="3962400"/>
            <a:ext cx="502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a:solidFill>
                  <a:srgbClr val="000000"/>
                </a:solidFill>
                <a:latin typeface="Arial" charset="0"/>
              </a:rPr>
              <a:t>Notice again that the peak voltage of Vo is lower since </a:t>
            </a:r>
            <a:r>
              <a:rPr lang="en-US" altLang="en-US" b="1">
                <a:solidFill>
                  <a:srgbClr val="000000"/>
                </a:solidFill>
                <a:latin typeface="Arial" charset="0"/>
                <a:sym typeface="Symbol" pitchFamily="18" charset="2"/>
              </a:rPr>
              <a:t>Vo = Vs - </a:t>
            </a:r>
            <a:r>
              <a:rPr lang="en-US" altLang="en-US" b="1">
                <a:solidFill>
                  <a:srgbClr val="000000"/>
                </a:solidFill>
                <a:latin typeface="Arial" charset="0"/>
              </a:rPr>
              <a:t>V</a:t>
            </a:r>
            <a:r>
              <a:rPr lang="en-US" altLang="en-US" b="1">
                <a:solidFill>
                  <a:srgbClr val="000000"/>
                </a:solidFill>
                <a:latin typeface="Arial" charset="0"/>
                <a:sym typeface="Symbol" pitchFamily="18" charset="2"/>
              </a:rPr>
              <a:t></a:t>
            </a:r>
            <a:r>
              <a:rPr lang="en-US" altLang="en-US">
                <a:solidFill>
                  <a:srgbClr val="000000"/>
                </a:solidFill>
                <a:latin typeface="Arial" charset="0"/>
                <a:sym typeface="Symbol" pitchFamily="18" charset="2"/>
              </a:rPr>
              <a:t> </a:t>
            </a:r>
          </a:p>
        </p:txBody>
      </p:sp>
      <p:grpSp>
        <p:nvGrpSpPr>
          <p:cNvPr id="6152" name="Group 48"/>
          <p:cNvGrpSpPr>
            <a:grpSpLocks/>
          </p:cNvGrpSpPr>
          <p:nvPr/>
        </p:nvGrpSpPr>
        <p:grpSpPr bwMode="auto">
          <a:xfrm>
            <a:off x="914400" y="1309688"/>
            <a:ext cx="4724400" cy="366712"/>
            <a:chOff x="432" y="576"/>
            <a:chExt cx="2976" cy="231"/>
          </a:xfrm>
        </p:grpSpPr>
        <p:sp>
          <p:nvSpPr>
            <p:cNvPr id="6154" name="Text Box 49"/>
            <p:cNvSpPr txBox="1">
              <a:spLocks noChangeArrowheads="1"/>
            </p:cNvSpPr>
            <p:nvPr/>
          </p:nvSpPr>
          <p:spPr bwMode="auto">
            <a:xfrm>
              <a:off x="432" y="57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b="1">
                  <a:solidFill>
                    <a:srgbClr val="000000"/>
                  </a:solidFill>
                  <a:latin typeface="Arial" charset="0"/>
                </a:rPr>
                <a:t>V</a:t>
              </a:r>
              <a:r>
                <a:rPr lang="en-US" altLang="en-US" b="1" baseline="-25000">
                  <a:solidFill>
                    <a:srgbClr val="000000"/>
                  </a:solidFill>
                  <a:latin typeface="Arial" charset="0"/>
                </a:rPr>
                <a:t>p</a:t>
              </a:r>
            </a:p>
          </p:txBody>
        </p:sp>
        <p:sp>
          <p:nvSpPr>
            <p:cNvPr id="6155" name="Line 50"/>
            <p:cNvSpPr>
              <a:spLocks noChangeShapeType="1"/>
            </p:cNvSpPr>
            <p:nvPr/>
          </p:nvSpPr>
          <p:spPr bwMode="auto">
            <a:xfrm>
              <a:off x="768" y="720"/>
              <a:ext cx="26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53" name="Text Box 51"/>
          <p:cNvSpPr txBox="1">
            <a:spLocks noChangeArrowheads="1"/>
          </p:cNvSpPr>
          <p:nvPr/>
        </p:nvSpPr>
        <p:spPr bwMode="auto">
          <a:xfrm>
            <a:off x="762000" y="487680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buFontTx/>
              <a:buChar char="•"/>
            </a:pPr>
            <a:r>
              <a:rPr lang="en-US" altLang="en-US">
                <a:solidFill>
                  <a:srgbClr val="000000"/>
                </a:solidFill>
                <a:latin typeface="Arial" charset="0"/>
              </a:rPr>
              <a:t> </a:t>
            </a:r>
            <a:r>
              <a:rPr lang="en-US" altLang="en-US" b="1">
                <a:solidFill>
                  <a:srgbClr val="000000"/>
                </a:solidFill>
                <a:latin typeface="Arial" charset="0"/>
              </a:rPr>
              <a:t>Vs &lt; V</a:t>
            </a:r>
            <a:r>
              <a:rPr lang="en-US" altLang="en-US" b="1">
                <a:solidFill>
                  <a:srgbClr val="000000"/>
                </a:solidFill>
                <a:latin typeface="Arial" charset="0"/>
                <a:sym typeface="Symbol" pitchFamily="18" charset="2"/>
              </a:rPr>
              <a:t></a:t>
            </a:r>
            <a:r>
              <a:rPr lang="en-US" altLang="en-US">
                <a:solidFill>
                  <a:srgbClr val="000000"/>
                </a:solidFill>
                <a:latin typeface="Arial" charset="0"/>
              </a:rPr>
              <a:t>, diode off, </a:t>
            </a:r>
            <a:r>
              <a:rPr lang="en-US" altLang="en-US" b="1">
                <a:solidFill>
                  <a:srgbClr val="000000"/>
                </a:solidFill>
                <a:latin typeface="Arial" charset="0"/>
              </a:rPr>
              <a:t>open circuit</a:t>
            </a:r>
            <a:r>
              <a:rPr lang="en-US" altLang="en-US">
                <a:solidFill>
                  <a:srgbClr val="000000"/>
                </a:solidFill>
                <a:latin typeface="Arial" charset="0"/>
              </a:rPr>
              <a:t>, no current flow,</a:t>
            </a:r>
            <a:r>
              <a:rPr lang="en-US" altLang="en-US" b="1" u="sng">
                <a:solidFill>
                  <a:srgbClr val="000000"/>
                </a:solidFill>
                <a:latin typeface="Arial" charset="0"/>
              </a:rPr>
              <a:t>Vo = 0V</a:t>
            </a:r>
          </a:p>
        </p:txBody>
      </p:sp>
    </p:spTree>
    <p:extLst>
      <p:ext uri="{BB962C8B-B14F-4D97-AF65-F5344CB8AC3E}">
        <p14:creationId xmlns:p14="http://schemas.microsoft.com/office/powerpoint/2010/main" val="954576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29418"/>
                                        </p:tgtEl>
                                        <p:attrNameLst>
                                          <p:attrName>style.visibility</p:attrName>
                                        </p:attrNameLst>
                                      </p:cBhvr>
                                      <p:to>
                                        <p:strVal val="visible"/>
                                      </p:to>
                                    </p:set>
                                    <p:animEffect transition="in" filter="strips(downRight)">
                                      <p:cBhvr>
                                        <p:cTn id="7" dur="2000"/>
                                        <p:tgtEl>
                                          <p:spTgt spid="229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9422"/>
                                        </p:tgtEl>
                                        <p:attrNameLst>
                                          <p:attrName>style.visibility</p:attrName>
                                        </p:attrNameLst>
                                      </p:cBhvr>
                                      <p:to>
                                        <p:strVal val="visible"/>
                                      </p:to>
                                    </p:set>
                                    <p:animEffect transition="in" filter="wipe(left)">
                                      <p:cBhvr>
                                        <p:cTn id="12" dur="500"/>
                                        <p:tgtEl>
                                          <p:spTgt spid="229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2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52400" y="1219200"/>
            <a:ext cx="54102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457200" indent="-4572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buClr>
                <a:srgbClr val="CCCC00"/>
              </a:buClr>
              <a:buFont typeface="Wingdings" pitchFamily="2" charset="2"/>
              <a:buChar char="Ø"/>
            </a:pPr>
            <a:r>
              <a:rPr lang="en-US" altLang="en-US" sz="1700" b="1">
                <a:solidFill>
                  <a:srgbClr val="000000"/>
                </a:solidFill>
                <a:latin typeface="Arial" charset="0"/>
              </a:rPr>
              <a:t>Positive</a:t>
            </a:r>
            <a:r>
              <a:rPr lang="en-US" altLang="en-US" sz="1700">
                <a:solidFill>
                  <a:srgbClr val="000000"/>
                </a:solidFill>
                <a:latin typeface="Arial" charset="0"/>
              </a:rPr>
              <a:t> </a:t>
            </a:r>
            <a:r>
              <a:rPr lang="en-US" altLang="en-US" sz="1700" b="1">
                <a:solidFill>
                  <a:srgbClr val="000000"/>
                </a:solidFill>
                <a:latin typeface="Arial" charset="0"/>
              </a:rPr>
              <a:t>cycle</a:t>
            </a:r>
            <a:r>
              <a:rPr lang="en-US" altLang="en-US" sz="1700">
                <a:solidFill>
                  <a:srgbClr val="000000"/>
                </a:solidFill>
                <a:latin typeface="Arial" charset="0"/>
              </a:rPr>
              <a:t>, </a:t>
            </a:r>
            <a:r>
              <a:rPr lang="en-US" altLang="en-US" sz="1700" i="1">
                <a:solidFill>
                  <a:srgbClr val="000000"/>
                </a:solidFill>
                <a:latin typeface="Arial" charset="0"/>
              </a:rPr>
              <a:t>D</a:t>
            </a:r>
            <a:r>
              <a:rPr lang="en-US" altLang="en-US" sz="1700" i="1" baseline="-25000">
                <a:solidFill>
                  <a:srgbClr val="000000"/>
                </a:solidFill>
                <a:latin typeface="Arial" charset="0"/>
              </a:rPr>
              <a:t>1</a:t>
            </a:r>
            <a:r>
              <a:rPr lang="en-US" altLang="en-US" sz="1700">
                <a:solidFill>
                  <a:srgbClr val="000000"/>
                </a:solidFill>
                <a:latin typeface="Arial" charset="0"/>
              </a:rPr>
              <a:t> and </a:t>
            </a:r>
            <a:r>
              <a:rPr lang="en-US" altLang="en-US" sz="1700" i="1">
                <a:solidFill>
                  <a:srgbClr val="000000"/>
                </a:solidFill>
                <a:latin typeface="Arial" charset="0"/>
              </a:rPr>
              <a:t>D</a:t>
            </a:r>
            <a:r>
              <a:rPr lang="en-US" altLang="en-US" sz="1700" i="1" baseline="-25000">
                <a:solidFill>
                  <a:srgbClr val="000000"/>
                </a:solidFill>
                <a:latin typeface="Arial" charset="0"/>
              </a:rPr>
              <a:t>2</a:t>
            </a:r>
            <a:r>
              <a:rPr lang="en-US" altLang="en-US" sz="1700">
                <a:solidFill>
                  <a:srgbClr val="000000"/>
                </a:solidFill>
                <a:latin typeface="Arial" charset="0"/>
              </a:rPr>
              <a:t> conducts, </a:t>
            </a:r>
            <a:r>
              <a:rPr lang="en-US" altLang="en-US" sz="1700" i="1">
                <a:solidFill>
                  <a:srgbClr val="000000"/>
                </a:solidFill>
                <a:latin typeface="Arial" charset="0"/>
              </a:rPr>
              <a:t>D</a:t>
            </a:r>
            <a:r>
              <a:rPr lang="en-US" altLang="en-US" sz="1700" i="1" baseline="-25000">
                <a:solidFill>
                  <a:srgbClr val="000000"/>
                </a:solidFill>
                <a:latin typeface="Arial" charset="0"/>
              </a:rPr>
              <a:t>3</a:t>
            </a:r>
            <a:r>
              <a:rPr lang="en-US" altLang="en-US" sz="1700">
                <a:solidFill>
                  <a:srgbClr val="000000"/>
                </a:solidFill>
                <a:latin typeface="Arial" charset="0"/>
              </a:rPr>
              <a:t> and </a:t>
            </a:r>
            <a:r>
              <a:rPr lang="en-US" altLang="en-US" sz="1700" i="1">
                <a:solidFill>
                  <a:srgbClr val="000000"/>
                </a:solidFill>
                <a:latin typeface="Arial" charset="0"/>
              </a:rPr>
              <a:t>D</a:t>
            </a:r>
            <a:r>
              <a:rPr lang="en-US" altLang="en-US" sz="1700" i="1" baseline="-25000">
                <a:solidFill>
                  <a:srgbClr val="000000"/>
                </a:solidFill>
                <a:latin typeface="Arial" charset="0"/>
              </a:rPr>
              <a:t>4</a:t>
            </a:r>
            <a:r>
              <a:rPr lang="en-US" altLang="en-US" sz="1700" i="1">
                <a:solidFill>
                  <a:srgbClr val="000000"/>
                </a:solidFill>
                <a:latin typeface="Arial" charset="0"/>
              </a:rPr>
              <a:t> </a:t>
            </a:r>
            <a:r>
              <a:rPr lang="en-US" altLang="en-US" sz="1700">
                <a:solidFill>
                  <a:srgbClr val="000000"/>
                </a:solidFill>
                <a:latin typeface="Arial" charset="0"/>
              </a:rPr>
              <a:t>off;</a:t>
            </a:r>
          </a:p>
          <a:p>
            <a:pPr eaLnBrk="1" hangingPunct="1"/>
            <a:r>
              <a:rPr lang="en-US" altLang="en-US" sz="1700">
                <a:solidFill>
                  <a:srgbClr val="000000"/>
                </a:solidFill>
                <a:latin typeface="Arial" charset="0"/>
              </a:rPr>
              <a:t>        + V</a:t>
            </a:r>
            <a:r>
              <a:rPr lang="en-US" altLang="en-US" sz="1700">
                <a:solidFill>
                  <a:srgbClr val="000000"/>
                </a:solidFill>
                <a:latin typeface="Arial" charset="0"/>
                <a:sym typeface="Symbol" pitchFamily="18" charset="2"/>
              </a:rPr>
              <a:t> + </a:t>
            </a:r>
            <a:r>
              <a:rPr lang="en-US" altLang="en-US" sz="1700">
                <a:solidFill>
                  <a:srgbClr val="000000"/>
                </a:solidFill>
                <a:latin typeface="Arial" charset="0"/>
              </a:rPr>
              <a:t>Vo</a:t>
            </a:r>
            <a:r>
              <a:rPr lang="en-US" altLang="en-US" sz="1700">
                <a:solidFill>
                  <a:srgbClr val="000000"/>
                </a:solidFill>
                <a:latin typeface="Arial" charset="0"/>
                <a:sym typeface="Symbol" pitchFamily="18" charset="2"/>
              </a:rPr>
              <a:t> + </a:t>
            </a:r>
            <a:r>
              <a:rPr lang="en-US" altLang="en-US" sz="1700">
                <a:solidFill>
                  <a:srgbClr val="000000"/>
                </a:solidFill>
                <a:latin typeface="Arial" charset="0"/>
              </a:rPr>
              <a:t>V</a:t>
            </a:r>
            <a:r>
              <a:rPr lang="en-US" altLang="en-US" sz="1700">
                <a:solidFill>
                  <a:srgbClr val="000000"/>
                </a:solidFill>
                <a:latin typeface="Arial" charset="0"/>
                <a:sym typeface="Symbol" pitchFamily="18" charset="2"/>
              </a:rPr>
              <a:t> </a:t>
            </a:r>
            <a:r>
              <a:rPr lang="en-US" altLang="en-US" sz="1700">
                <a:solidFill>
                  <a:srgbClr val="000000"/>
                </a:solidFill>
                <a:latin typeface="Arial" charset="0"/>
              </a:rPr>
              <a:t>– Vs </a:t>
            </a:r>
            <a:r>
              <a:rPr lang="en-US" altLang="en-US" sz="1700">
                <a:solidFill>
                  <a:srgbClr val="000000"/>
                </a:solidFill>
                <a:latin typeface="Arial" charset="0"/>
                <a:sym typeface="Symbol" pitchFamily="18" charset="2"/>
              </a:rPr>
              <a:t>= 0</a:t>
            </a:r>
          </a:p>
          <a:p>
            <a:pPr eaLnBrk="1" hangingPunct="1"/>
            <a:r>
              <a:rPr lang="en-US" altLang="en-US" sz="1700" b="1">
                <a:solidFill>
                  <a:srgbClr val="000000"/>
                </a:solidFill>
                <a:latin typeface="Arial" charset="0"/>
                <a:sym typeface="Symbol" pitchFamily="18" charset="2"/>
              </a:rPr>
              <a:t>        </a:t>
            </a:r>
            <a:r>
              <a:rPr lang="en-US" altLang="en-US" sz="1700" b="1" u="sng">
                <a:solidFill>
                  <a:srgbClr val="000000"/>
                </a:solidFill>
                <a:latin typeface="Arial" charset="0"/>
                <a:sym typeface="Symbol" pitchFamily="18" charset="2"/>
              </a:rPr>
              <a:t>Vo = Vs - 2</a:t>
            </a:r>
            <a:r>
              <a:rPr lang="en-US" altLang="en-US" sz="1700" b="1" u="sng">
                <a:solidFill>
                  <a:srgbClr val="000000"/>
                </a:solidFill>
                <a:latin typeface="Arial" charset="0"/>
              </a:rPr>
              <a:t>V</a:t>
            </a:r>
            <a:r>
              <a:rPr lang="en-US" altLang="en-US" sz="1700" b="1" u="sng">
                <a:solidFill>
                  <a:srgbClr val="000000"/>
                </a:solidFill>
                <a:latin typeface="Arial" charset="0"/>
                <a:sym typeface="Symbol" pitchFamily="18" charset="2"/>
              </a:rPr>
              <a:t> </a:t>
            </a:r>
            <a:endParaRPr lang="en-US" altLang="en-US" sz="1700" u="sng">
              <a:solidFill>
                <a:srgbClr val="000000"/>
              </a:solidFill>
              <a:latin typeface="Arial" charset="0"/>
            </a:endParaRPr>
          </a:p>
        </p:txBody>
      </p:sp>
      <p:sp>
        <p:nvSpPr>
          <p:cNvPr id="7171" name="Text Box 3"/>
          <p:cNvSpPr txBox="1">
            <a:spLocks noChangeArrowheads="1"/>
          </p:cNvSpPr>
          <p:nvPr/>
        </p:nvSpPr>
        <p:spPr bwMode="auto">
          <a:xfrm>
            <a:off x="284163" y="371475"/>
            <a:ext cx="8391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pPr>
            <a:r>
              <a:rPr lang="en-US" altLang="en-US" sz="3600">
                <a:solidFill>
                  <a:srgbClr val="000000"/>
                </a:solidFill>
              </a:rPr>
              <a:t>Full-Wave Rectification –</a:t>
            </a:r>
            <a:r>
              <a:rPr lang="en-US" altLang="en-US" sz="3600">
                <a:solidFill>
                  <a:srgbClr val="669999"/>
                </a:solidFill>
              </a:rPr>
              <a:t>Bridge Rectifier</a:t>
            </a:r>
          </a:p>
        </p:txBody>
      </p:sp>
      <p:pic>
        <p:nvPicPr>
          <p:cNvPr id="7172" name="Picture 8" descr="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1676400"/>
            <a:ext cx="3279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9" descr="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733800"/>
            <a:ext cx="26606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10" descr="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352800"/>
            <a:ext cx="56388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13"/>
          <p:cNvSpPr>
            <a:spLocks noChangeArrowheads="1"/>
          </p:cNvSpPr>
          <p:nvPr/>
        </p:nvSpPr>
        <p:spPr bwMode="auto">
          <a:xfrm>
            <a:off x="152400" y="2468563"/>
            <a:ext cx="57531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buClr>
                <a:srgbClr val="CCCC00"/>
              </a:buClr>
              <a:buFont typeface="Wingdings" pitchFamily="2" charset="2"/>
              <a:buChar char="Ø"/>
            </a:pPr>
            <a:r>
              <a:rPr lang="en-US" altLang="en-US" sz="1700" b="1">
                <a:solidFill>
                  <a:srgbClr val="000000"/>
                </a:solidFill>
                <a:latin typeface="Arial" charset="0"/>
              </a:rPr>
              <a:t>     Negative cycle</a:t>
            </a:r>
            <a:r>
              <a:rPr lang="en-US" altLang="en-US" sz="1700">
                <a:solidFill>
                  <a:srgbClr val="000000"/>
                </a:solidFill>
                <a:latin typeface="Arial" charset="0"/>
              </a:rPr>
              <a:t>, </a:t>
            </a:r>
            <a:r>
              <a:rPr lang="en-US" altLang="en-US" sz="1700" i="1">
                <a:solidFill>
                  <a:srgbClr val="000000"/>
                </a:solidFill>
                <a:latin typeface="Arial" charset="0"/>
              </a:rPr>
              <a:t>D3</a:t>
            </a:r>
            <a:r>
              <a:rPr lang="en-US" altLang="en-US" sz="1700">
                <a:solidFill>
                  <a:srgbClr val="000000"/>
                </a:solidFill>
                <a:latin typeface="Arial" charset="0"/>
              </a:rPr>
              <a:t> and </a:t>
            </a:r>
            <a:r>
              <a:rPr lang="en-US" altLang="en-US" sz="1700" i="1">
                <a:solidFill>
                  <a:srgbClr val="000000"/>
                </a:solidFill>
                <a:latin typeface="Arial" charset="0"/>
              </a:rPr>
              <a:t>D4</a:t>
            </a:r>
            <a:r>
              <a:rPr lang="en-US" altLang="en-US" sz="1700">
                <a:solidFill>
                  <a:srgbClr val="000000"/>
                </a:solidFill>
                <a:latin typeface="Arial" charset="0"/>
              </a:rPr>
              <a:t> conducts, </a:t>
            </a:r>
            <a:r>
              <a:rPr lang="en-US" altLang="en-US" sz="1700" i="1">
                <a:solidFill>
                  <a:srgbClr val="000000"/>
                </a:solidFill>
                <a:latin typeface="Arial" charset="0"/>
              </a:rPr>
              <a:t>D1</a:t>
            </a:r>
            <a:r>
              <a:rPr lang="en-US" altLang="en-US" sz="1700">
                <a:solidFill>
                  <a:srgbClr val="000000"/>
                </a:solidFill>
                <a:latin typeface="Arial" charset="0"/>
              </a:rPr>
              <a:t> and </a:t>
            </a:r>
            <a:r>
              <a:rPr lang="en-US" altLang="en-US" sz="1700" i="1">
                <a:solidFill>
                  <a:srgbClr val="000000"/>
                </a:solidFill>
                <a:latin typeface="Arial" charset="0"/>
              </a:rPr>
              <a:t>D2</a:t>
            </a:r>
            <a:r>
              <a:rPr lang="en-US" altLang="en-US" sz="1700">
                <a:solidFill>
                  <a:srgbClr val="000000"/>
                </a:solidFill>
                <a:latin typeface="Arial" charset="0"/>
              </a:rPr>
              <a:t> off</a:t>
            </a:r>
          </a:p>
          <a:p>
            <a:pPr eaLnBrk="1" hangingPunct="1"/>
            <a:r>
              <a:rPr lang="en-US" altLang="en-US" sz="1700">
                <a:solidFill>
                  <a:srgbClr val="000000"/>
                </a:solidFill>
                <a:latin typeface="Arial" charset="0"/>
              </a:rPr>
              <a:t>       + V</a:t>
            </a:r>
            <a:r>
              <a:rPr lang="en-US" altLang="en-US" sz="1700">
                <a:solidFill>
                  <a:srgbClr val="000000"/>
                </a:solidFill>
                <a:latin typeface="Arial" charset="0"/>
                <a:sym typeface="Symbol" pitchFamily="18" charset="2"/>
              </a:rPr>
              <a:t> + </a:t>
            </a:r>
            <a:r>
              <a:rPr lang="en-US" altLang="en-US" sz="1700">
                <a:solidFill>
                  <a:srgbClr val="000000"/>
                </a:solidFill>
                <a:latin typeface="Arial" charset="0"/>
              </a:rPr>
              <a:t>Vo</a:t>
            </a:r>
            <a:r>
              <a:rPr lang="en-US" altLang="en-US" sz="1700">
                <a:solidFill>
                  <a:srgbClr val="000000"/>
                </a:solidFill>
                <a:latin typeface="Arial" charset="0"/>
                <a:sym typeface="Symbol" pitchFamily="18" charset="2"/>
              </a:rPr>
              <a:t> + </a:t>
            </a:r>
            <a:r>
              <a:rPr lang="en-US" altLang="en-US" sz="1700">
                <a:solidFill>
                  <a:srgbClr val="000000"/>
                </a:solidFill>
                <a:latin typeface="Arial" charset="0"/>
              </a:rPr>
              <a:t>V</a:t>
            </a:r>
            <a:r>
              <a:rPr lang="en-US" altLang="en-US" sz="1700">
                <a:solidFill>
                  <a:srgbClr val="000000"/>
                </a:solidFill>
                <a:latin typeface="Arial" charset="0"/>
                <a:sym typeface="Symbol" pitchFamily="18" charset="2"/>
              </a:rPr>
              <a:t> </a:t>
            </a:r>
            <a:r>
              <a:rPr lang="en-US" altLang="en-US" sz="1700">
                <a:solidFill>
                  <a:srgbClr val="000000"/>
                </a:solidFill>
                <a:latin typeface="Arial" charset="0"/>
              </a:rPr>
              <a:t>– Vs </a:t>
            </a:r>
            <a:r>
              <a:rPr lang="en-US" altLang="en-US" sz="1700">
                <a:solidFill>
                  <a:srgbClr val="000000"/>
                </a:solidFill>
                <a:latin typeface="Arial" charset="0"/>
                <a:sym typeface="Symbol" pitchFamily="18" charset="2"/>
              </a:rPr>
              <a:t>= 0</a:t>
            </a:r>
          </a:p>
          <a:p>
            <a:pPr eaLnBrk="1" hangingPunct="1"/>
            <a:r>
              <a:rPr lang="en-US" altLang="en-US" sz="1700" b="1">
                <a:solidFill>
                  <a:srgbClr val="000000"/>
                </a:solidFill>
                <a:latin typeface="Arial" charset="0"/>
                <a:sym typeface="Symbol" pitchFamily="18" charset="2"/>
              </a:rPr>
              <a:t>       </a:t>
            </a:r>
            <a:r>
              <a:rPr lang="en-US" altLang="en-US" sz="1700" b="1" u="sng">
                <a:solidFill>
                  <a:srgbClr val="000000"/>
                </a:solidFill>
                <a:latin typeface="Arial" charset="0"/>
                <a:sym typeface="Symbol" pitchFamily="18" charset="2"/>
              </a:rPr>
              <a:t>Vo = Vs - 2</a:t>
            </a:r>
            <a:r>
              <a:rPr lang="en-US" altLang="en-US" sz="1700" b="1" u="sng">
                <a:solidFill>
                  <a:srgbClr val="000000"/>
                </a:solidFill>
                <a:latin typeface="Arial" charset="0"/>
              </a:rPr>
              <a:t>V</a:t>
            </a:r>
            <a:r>
              <a:rPr lang="en-US" altLang="en-US" sz="1700" b="1" u="sng">
                <a:solidFill>
                  <a:srgbClr val="000000"/>
                </a:solidFill>
                <a:latin typeface="Arial" charset="0"/>
                <a:sym typeface="Symbol" pitchFamily="18" charset="2"/>
              </a:rPr>
              <a:t> </a:t>
            </a:r>
            <a:endParaRPr lang="en-US" altLang="en-US" sz="1700" u="sng">
              <a:solidFill>
                <a:srgbClr val="000000"/>
              </a:solidFill>
              <a:latin typeface="Arial" charset="0"/>
            </a:endParaRPr>
          </a:p>
        </p:txBody>
      </p:sp>
      <p:sp>
        <p:nvSpPr>
          <p:cNvPr id="7176" name="Rectangle 14"/>
          <p:cNvSpPr>
            <a:spLocks noChangeArrowheads="1"/>
          </p:cNvSpPr>
          <p:nvPr/>
        </p:nvSpPr>
        <p:spPr bwMode="auto">
          <a:xfrm>
            <a:off x="381000" y="5791200"/>
            <a:ext cx="850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spcBef>
                <a:spcPct val="50000"/>
              </a:spcBef>
              <a:buClr>
                <a:srgbClr val="CCCC00"/>
              </a:buClr>
              <a:buFont typeface="Wingdings" pitchFamily="2" charset="2"/>
              <a:buChar char="Ø"/>
            </a:pPr>
            <a:r>
              <a:rPr lang="en-US" altLang="en-US" sz="2000">
                <a:solidFill>
                  <a:srgbClr val="000000"/>
                </a:solidFill>
              </a:rPr>
              <a:t>Also notice that the </a:t>
            </a:r>
            <a:r>
              <a:rPr lang="en-US" altLang="en-US" sz="2000" b="1">
                <a:solidFill>
                  <a:srgbClr val="000000"/>
                </a:solidFill>
              </a:rPr>
              <a:t>polarity of the output voltage for both cycles is the same</a:t>
            </a:r>
          </a:p>
        </p:txBody>
      </p:sp>
    </p:spTree>
    <p:extLst>
      <p:ext uri="{BB962C8B-B14F-4D97-AF65-F5344CB8AC3E}">
        <p14:creationId xmlns:p14="http://schemas.microsoft.com/office/powerpoint/2010/main" val="42600813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endParaRPr lang="en-US" altLang="en-US" smtClean="0"/>
          </a:p>
        </p:txBody>
      </p:sp>
      <p:sp>
        <p:nvSpPr>
          <p:cNvPr id="3" name="Content Placeholder 2"/>
          <p:cNvSpPr>
            <a:spLocks noGrp="1"/>
          </p:cNvSpPr>
          <p:nvPr>
            <p:ph idx="1"/>
          </p:nvPr>
        </p:nvSpPr>
        <p:spPr/>
        <p:txBody>
          <a:bodyPr/>
          <a:lstStyle/>
          <a:p>
            <a:pPr>
              <a:defRPr/>
            </a:pPr>
            <a:r>
              <a:rPr lang="en-US" sz="2000" dirty="0"/>
              <a:t>A full-wave center-tapped rectifier circuit is shown in Fig. 3.1. Assume that for each diode, the cut-in voltage, V</a:t>
            </a:r>
            <a:r>
              <a:rPr lang="en-US" sz="2000" baseline="-25000" dirty="0">
                <a:sym typeface="Symbol"/>
              </a:rPr>
              <a:t></a:t>
            </a:r>
            <a:r>
              <a:rPr lang="en-US" sz="2000" dirty="0"/>
              <a:t> = 0.6V and the diode forward resistance, </a:t>
            </a:r>
            <a:r>
              <a:rPr lang="en-US" sz="2000" dirty="0" err="1"/>
              <a:t>r</a:t>
            </a:r>
            <a:r>
              <a:rPr lang="en-US" sz="2000" baseline="-25000" dirty="0" err="1"/>
              <a:t>f</a:t>
            </a:r>
            <a:r>
              <a:rPr lang="en-US" sz="2000" dirty="0"/>
              <a:t>  is 15</a:t>
            </a:r>
            <a:r>
              <a:rPr lang="en-US" sz="2000" dirty="0">
                <a:sym typeface="Symbol"/>
              </a:rPr>
              <a:t></a:t>
            </a:r>
            <a:r>
              <a:rPr lang="en-US" sz="2000" dirty="0"/>
              <a:t>.</a:t>
            </a:r>
            <a:r>
              <a:rPr lang="en-US" sz="2000" b="1" u="sng" dirty="0"/>
              <a:t> </a:t>
            </a:r>
            <a:r>
              <a:rPr lang="en-US" sz="2000" dirty="0"/>
              <a:t>The load resistor, R = 95 </a:t>
            </a:r>
            <a:r>
              <a:rPr lang="en-US" sz="2000" dirty="0">
                <a:sym typeface="Symbol"/>
              </a:rPr>
              <a:t></a:t>
            </a:r>
            <a:r>
              <a:rPr lang="en-US" sz="2000" dirty="0"/>
              <a:t>. Determine:</a:t>
            </a:r>
          </a:p>
          <a:p>
            <a:pPr lvl="1">
              <a:defRPr/>
            </a:pPr>
            <a:r>
              <a:rPr lang="en-US" sz="2000" dirty="0"/>
              <a:t>peak output voltage, V</a:t>
            </a:r>
            <a:r>
              <a:rPr lang="en-US" sz="2000" baseline="-25000" dirty="0"/>
              <a:t>o</a:t>
            </a:r>
            <a:r>
              <a:rPr lang="en-US" sz="2000" dirty="0"/>
              <a:t> across the load, R	</a:t>
            </a:r>
            <a:endParaRPr lang="en-US" sz="2000" dirty="0" smtClean="0"/>
          </a:p>
          <a:p>
            <a:pPr lvl="1">
              <a:defRPr/>
            </a:pPr>
            <a:r>
              <a:rPr lang="en-US" sz="2000" dirty="0" smtClean="0"/>
              <a:t>Sketch </a:t>
            </a:r>
            <a:r>
              <a:rPr lang="en-US" sz="2000" dirty="0"/>
              <a:t>the output voltage, V</a:t>
            </a:r>
            <a:r>
              <a:rPr lang="en-US" sz="2000" baseline="-25000" dirty="0"/>
              <a:t>o</a:t>
            </a:r>
            <a:r>
              <a:rPr lang="en-US" sz="2000" dirty="0"/>
              <a:t> and label its peak value</a:t>
            </a:r>
            <a:r>
              <a:rPr lang="en-US" sz="2000" dirty="0" smtClean="0"/>
              <a:t>. </a:t>
            </a:r>
            <a:r>
              <a:rPr lang="en-US" sz="2000" dirty="0"/>
              <a:t> </a:t>
            </a:r>
            <a:endParaRPr lang="en-US" sz="2000" dirty="0" smtClean="0"/>
          </a:p>
          <a:p>
            <a:pPr marL="0" indent="0">
              <a:buFont typeface="Arial" charset="0"/>
              <a:buNone/>
              <a:defRPr/>
            </a:pPr>
            <a:endParaRPr lang="en-US" sz="2000" dirty="0"/>
          </a:p>
        </p:txBody>
      </p:sp>
      <p:grpSp>
        <p:nvGrpSpPr>
          <p:cNvPr id="8196" name="Group 4"/>
          <p:cNvGrpSpPr>
            <a:grpSpLocks/>
          </p:cNvGrpSpPr>
          <p:nvPr/>
        </p:nvGrpSpPr>
        <p:grpSpPr bwMode="auto">
          <a:xfrm>
            <a:off x="990600" y="3810000"/>
            <a:ext cx="6462713" cy="2941638"/>
            <a:chOff x="990600" y="3810000"/>
            <a:chExt cx="6463393" cy="2942071"/>
          </a:xfrm>
        </p:grpSpPr>
        <p:pic>
          <p:nvPicPr>
            <p:cNvPr id="819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810000"/>
              <a:ext cx="646339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2"/>
            <p:cNvSpPr txBox="1">
              <a:spLocks noChangeArrowheads="1"/>
            </p:cNvSpPr>
            <p:nvPr/>
          </p:nvSpPr>
          <p:spPr bwMode="auto">
            <a:xfrm>
              <a:off x="1143000" y="6351961"/>
              <a:ext cx="1692563"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1000"/>
                </a:spcAft>
              </a:pPr>
              <a:r>
                <a:rPr lang="en-US" altLang="en-US" sz="2000" b="1">
                  <a:solidFill>
                    <a:srgbClr val="000000"/>
                  </a:solidFill>
                </a:rPr>
                <a:t>( sine wave )</a:t>
              </a:r>
            </a:p>
          </p:txBody>
        </p:sp>
      </p:grpSp>
    </p:spTree>
    <p:extLst>
      <p:ext uri="{BB962C8B-B14F-4D97-AF65-F5344CB8AC3E}">
        <p14:creationId xmlns:p14="http://schemas.microsoft.com/office/powerpoint/2010/main" val="1418003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ltLang="en-US" sz="3400"/>
              <a:t/>
            </a:r>
            <a:br>
              <a:rPr lang="en-US" altLang="en-US" sz="3400"/>
            </a:br>
            <a:r>
              <a:rPr lang="en-US" altLang="en-US" sz="3400"/>
              <a:t>Different Types of Solids </a:t>
            </a:r>
            <a:br>
              <a:rPr lang="en-US" altLang="en-US" sz="3400"/>
            </a:br>
            <a:endParaRPr lang="en-US" altLang="en-US" sz="3400"/>
          </a:p>
        </p:txBody>
      </p:sp>
      <p:sp>
        <p:nvSpPr>
          <p:cNvPr id="13318" name="Rectangle 6"/>
          <p:cNvSpPr>
            <a:spLocks noChangeArrowheads="1"/>
          </p:cNvSpPr>
          <p:nvPr/>
        </p:nvSpPr>
        <p:spPr bwMode="auto">
          <a:xfrm>
            <a:off x="990600" y="4419600"/>
            <a:ext cx="2514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latin typeface="Verdana" pitchFamily="34" charset="0"/>
              </a:rPr>
              <a:t>Fermi level falls between bands, with a large band gap. SiO2: 9 eV.</a:t>
            </a:r>
          </a:p>
          <a:p>
            <a:endParaRPr lang="en-US" altLang="en-US">
              <a:latin typeface="Verdana" pitchFamily="34" charset="0"/>
            </a:endParaRPr>
          </a:p>
          <a:p>
            <a:r>
              <a:rPr lang="en-US" altLang="en-US">
                <a:latin typeface="Verdana" pitchFamily="34" charset="0"/>
              </a:rPr>
              <a:t>&gt;5eV</a:t>
            </a:r>
          </a:p>
        </p:txBody>
      </p:sp>
      <p:sp>
        <p:nvSpPr>
          <p:cNvPr id="13319" name="Rectangle 7"/>
          <p:cNvSpPr>
            <a:spLocks noChangeArrowheads="1"/>
          </p:cNvSpPr>
          <p:nvPr/>
        </p:nvSpPr>
        <p:spPr bwMode="auto">
          <a:xfrm>
            <a:off x="3810000" y="4495800"/>
            <a:ext cx="24384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latin typeface="Verdana" pitchFamily="34" charset="0"/>
              </a:rPr>
              <a:t>Fermi level falls between bands, with a small band gap.Si: 1.11 eV, Ge:0.67 eV, GaAs: 1.43</a:t>
            </a:r>
          </a:p>
        </p:txBody>
      </p:sp>
      <p:sp>
        <p:nvSpPr>
          <p:cNvPr id="13320" name="Rectangle 8"/>
          <p:cNvSpPr>
            <a:spLocks noChangeArrowheads="1"/>
          </p:cNvSpPr>
          <p:nvPr/>
        </p:nvSpPr>
        <p:spPr bwMode="auto">
          <a:xfrm>
            <a:off x="6553200" y="4495800"/>
            <a:ext cx="22860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latin typeface="Verdana" pitchFamily="34" charset="0"/>
              </a:rPr>
              <a:t>Fermi level falls inside the energy band. Easy for electrons to move around</a:t>
            </a:r>
          </a:p>
        </p:txBody>
      </p:sp>
      <p:pic>
        <p:nvPicPr>
          <p:cNvPr id="13321" name="Picture 9" descr="fg01_006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534400" cy="3314700"/>
          </a:xfrm>
          <a:prstGeom prst="rect">
            <a:avLst/>
          </a:prstGeom>
          <a:noFill/>
          <a:extLst>
            <a:ext uri="{909E8E84-426E-40DD-AFC4-6F175D3DCCD1}">
              <a14:hiddenFill xmlns:a14="http://schemas.microsoft.com/office/drawing/2010/main">
                <a:solidFill>
                  <a:srgbClr val="FFFFFF"/>
                </a:solidFill>
              </a14:hiddenFill>
            </a:ext>
          </a:extLst>
        </p:spPr>
      </p:pic>
      <p:sp>
        <p:nvSpPr>
          <p:cNvPr id="13324" name="Line 12"/>
          <p:cNvSpPr>
            <a:spLocks noChangeShapeType="1"/>
          </p:cNvSpPr>
          <p:nvPr/>
        </p:nvSpPr>
        <p:spPr bwMode="auto">
          <a:xfrm>
            <a:off x="4267200" y="2133600"/>
            <a:ext cx="4419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5" name="Text Box 13"/>
          <p:cNvSpPr txBox="1">
            <a:spLocks noChangeArrowheads="1"/>
          </p:cNvSpPr>
          <p:nvPr/>
        </p:nvSpPr>
        <p:spPr bwMode="auto">
          <a:xfrm>
            <a:off x="3276600" y="1981200"/>
            <a:ext cx="1050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Fermi level</a:t>
            </a:r>
          </a:p>
        </p:txBody>
      </p:sp>
      <p:sp>
        <p:nvSpPr>
          <p:cNvPr id="13326" name="Line 14"/>
          <p:cNvSpPr>
            <a:spLocks noChangeShapeType="1"/>
          </p:cNvSpPr>
          <p:nvPr/>
        </p:nvSpPr>
        <p:spPr bwMode="auto">
          <a:xfrm flipH="1">
            <a:off x="1600200" y="2133600"/>
            <a:ext cx="16764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303044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p:txBody>
          <a:bodyPr/>
          <a:lstStyle/>
          <a:p>
            <a:endParaRPr lang="en-US" altLang="en-US" smtClean="0"/>
          </a:p>
        </p:txBody>
      </p:sp>
      <p:sp>
        <p:nvSpPr>
          <p:cNvPr id="5" name="Content Placeholder 4"/>
          <p:cNvSpPr>
            <a:spLocks noGrp="1"/>
          </p:cNvSpPr>
          <p:nvPr>
            <p:ph idx="1"/>
          </p:nvPr>
        </p:nvSpPr>
        <p:spPr/>
        <p:txBody>
          <a:bodyPr/>
          <a:lstStyle/>
          <a:p>
            <a:pPr>
              <a:defRPr/>
            </a:pPr>
            <a:r>
              <a:rPr lang="en-US" sz="2000" b="1" u="sng" dirty="0"/>
              <a:t>SOLUTION</a:t>
            </a:r>
            <a:endParaRPr lang="en-US" sz="2000" dirty="0"/>
          </a:p>
          <a:p>
            <a:pPr>
              <a:defRPr/>
            </a:pPr>
            <a:r>
              <a:rPr lang="en-US" sz="2000" dirty="0"/>
              <a:t>peak output voltage, V</a:t>
            </a:r>
            <a:r>
              <a:rPr lang="en-US" sz="2000" baseline="-25000" dirty="0"/>
              <a:t>o</a:t>
            </a:r>
            <a:endParaRPr lang="en-US" sz="2000" dirty="0"/>
          </a:p>
          <a:p>
            <a:pPr marL="0" indent="0">
              <a:buFont typeface="Arial" charset="0"/>
              <a:buNone/>
              <a:defRPr/>
            </a:pPr>
            <a:r>
              <a:rPr lang="en-US" sz="2000" dirty="0" smtClean="0"/>
              <a:t>	</a:t>
            </a:r>
            <a:r>
              <a:rPr lang="en-US" sz="2000" dirty="0" err="1" smtClean="0"/>
              <a:t>V</a:t>
            </a:r>
            <a:r>
              <a:rPr lang="en-US" sz="2000" baseline="-25000" dirty="0" err="1" smtClean="0"/>
              <a:t>s</a:t>
            </a:r>
            <a:r>
              <a:rPr lang="en-US" sz="2000" baseline="-25000" dirty="0" smtClean="0"/>
              <a:t> </a:t>
            </a:r>
            <a:r>
              <a:rPr lang="en-US" sz="2000" baseline="-25000" dirty="0"/>
              <a:t>(peak)</a:t>
            </a:r>
            <a:r>
              <a:rPr lang="en-US" sz="2000" dirty="0"/>
              <a:t> = 125 / 25 = 5V </a:t>
            </a:r>
            <a:endParaRPr lang="en-US" sz="2000" dirty="0" smtClean="0"/>
          </a:p>
          <a:p>
            <a:pPr marL="0" indent="0">
              <a:buFont typeface="Arial" charset="0"/>
              <a:buNone/>
              <a:defRPr/>
            </a:pPr>
            <a:r>
              <a:rPr lang="en-US" sz="2000" dirty="0" smtClean="0"/>
              <a:t>	V</a:t>
            </a:r>
            <a:r>
              <a:rPr lang="en-US" sz="2000" baseline="-25000" dirty="0" smtClean="0">
                <a:sym typeface="Symbol"/>
              </a:rPr>
              <a:t></a:t>
            </a:r>
            <a:r>
              <a:rPr lang="en-US" sz="2000" baseline="-25000" dirty="0" smtClean="0"/>
              <a:t> </a:t>
            </a:r>
            <a:r>
              <a:rPr lang="en-US" sz="2000" dirty="0" smtClean="0"/>
              <a:t> +I</a:t>
            </a:r>
            <a:r>
              <a:rPr lang="en-US" sz="2000" baseline="-25000" dirty="0" smtClean="0"/>
              <a:t>D</a:t>
            </a:r>
            <a:r>
              <a:rPr lang="en-US" sz="2000" dirty="0" smtClean="0"/>
              <a:t>(15) + I</a:t>
            </a:r>
            <a:r>
              <a:rPr lang="en-US" sz="2000" baseline="-25000" dirty="0" smtClean="0"/>
              <a:t>D</a:t>
            </a:r>
            <a:r>
              <a:rPr lang="en-US" sz="2000" dirty="0" smtClean="0"/>
              <a:t> (95)</a:t>
            </a:r>
            <a:r>
              <a:rPr lang="en-US" sz="2000" baseline="-25000" dirty="0" smtClean="0"/>
              <a:t> </a:t>
            </a:r>
            <a:r>
              <a:rPr lang="en-US" sz="2000" dirty="0" smtClean="0"/>
              <a:t> - </a:t>
            </a:r>
            <a:r>
              <a:rPr lang="en-US" sz="2000" dirty="0" err="1" smtClean="0"/>
              <a:t>V</a:t>
            </a:r>
            <a:r>
              <a:rPr lang="en-US" sz="2000" baseline="-25000" dirty="0" err="1" smtClean="0"/>
              <a:t>s</a:t>
            </a:r>
            <a:r>
              <a:rPr lang="en-US" sz="2000" baseline="-25000" dirty="0" smtClean="0"/>
              <a:t>(peak)</a:t>
            </a:r>
            <a:r>
              <a:rPr lang="en-US" sz="2000" dirty="0" smtClean="0"/>
              <a:t> = 0					I</a:t>
            </a:r>
            <a:r>
              <a:rPr lang="en-US" sz="2000" baseline="-25000" dirty="0" smtClean="0"/>
              <a:t>D</a:t>
            </a:r>
            <a:r>
              <a:rPr lang="en-US" sz="2000" dirty="0" smtClean="0"/>
              <a:t> </a:t>
            </a:r>
            <a:r>
              <a:rPr lang="en-US" sz="2000" dirty="0"/>
              <a:t>= (5 – 0.6) / 110 = 0.04 A					</a:t>
            </a:r>
            <a:r>
              <a:rPr lang="en-US" sz="2000" dirty="0" smtClean="0"/>
              <a:t>V</a:t>
            </a:r>
            <a:r>
              <a:rPr lang="en-US" sz="2000" baseline="-25000" dirty="0" smtClean="0"/>
              <a:t>o </a:t>
            </a:r>
            <a:r>
              <a:rPr lang="en-US" sz="2000" baseline="-25000" dirty="0"/>
              <a:t>(peak) </a:t>
            </a:r>
            <a:r>
              <a:rPr lang="en-US" sz="2000" dirty="0"/>
              <a:t> = 95 x 0.04 = </a:t>
            </a:r>
            <a:r>
              <a:rPr lang="en-US" sz="2000" b="1" u="sng" dirty="0"/>
              <a:t>3.8V</a:t>
            </a:r>
            <a:r>
              <a:rPr lang="en-US" sz="2000" dirty="0"/>
              <a:t>					 </a:t>
            </a:r>
          </a:p>
          <a:p>
            <a:pPr marL="0" indent="0">
              <a:buFont typeface="Arial" charset="0"/>
              <a:buNone/>
              <a:defRPr/>
            </a:pPr>
            <a:endParaRPr lang="en-US" sz="2000" dirty="0"/>
          </a:p>
          <a:p>
            <a:pPr>
              <a:defRPr/>
            </a:pPr>
            <a:endParaRPr lang="en-US" sz="2000" dirty="0"/>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813" y="1758950"/>
            <a:ext cx="4527550" cy="213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221" name="Group 43007"/>
          <p:cNvGrpSpPr>
            <a:grpSpLocks/>
          </p:cNvGrpSpPr>
          <p:nvPr/>
        </p:nvGrpSpPr>
        <p:grpSpPr bwMode="auto">
          <a:xfrm>
            <a:off x="1452563" y="4076700"/>
            <a:ext cx="6145212" cy="2133600"/>
            <a:chOff x="1452418" y="4076701"/>
            <a:chExt cx="6145357" cy="2133600"/>
          </a:xfrm>
        </p:grpSpPr>
        <p:sp>
          <p:nvSpPr>
            <p:cNvPr id="9222" name="AutoShape 6"/>
            <p:cNvSpPr>
              <a:spLocks noChangeAspect="1" noChangeArrowheads="1" noTextEdit="1"/>
            </p:cNvSpPr>
            <p:nvPr/>
          </p:nvSpPr>
          <p:spPr bwMode="auto">
            <a:xfrm>
              <a:off x="1452418" y="4076701"/>
              <a:ext cx="54911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23" name="Rectangle 8"/>
            <p:cNvSpPr>
              <a:spLocks noChangeArrowheads="1"/>
            </p:cNvSpPr>
            <p:nvPr/>
          </p:nvSpPr>
          <p:spPr bwMode="auto">
            <a:xfrm>
              <a:off x="1767610" y="4821239"/>
              <a:ext cx="568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1900">
                  <a:solidFill>
                    <a:srgbClr val="000000"/>
                  </a:solidFill>
                </a:rPr>
                <a:t>3.8V</a:t>
              </a:r>
              <a:endParaRPr lang="en-US" altLang="en-US">
                <a:solidFill>
                  <a:srgbClr val="000000"/>
                </a:solidFill>
              </a:endParaRPr>
            </a:p>
          </p:txBody>
        </p:sp>
        <p:sp>
          <p:nvSpPr>
            <p:cNvPr id="9224" name="Rectangle 9"/>
            <p:cNvSpPr>
              <a:spLocks noChangeArrowheads="1"/>
            </p:cNvSpPr>
            <p:nvPr/>
          </p:nvSpPr>
          <p:spPr bwMode="auto">
            <a:xfrm>
              <a:off x="2245447" y="4151314"/>
              <a:ext cx="381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1700" b="1">
                  <a:solidFill>
                    <a:srgbClr val="000000"/>
                  </a:solidFill>
                  <a:latin typeface="Arial" charset="0"/>
                </a:rPr>
                <a:t>Vo</a:t>
              </a:r>
              <a:endParaRPr lang="en-US" altLang="en-US">
                <a:solidFill>
                  <a:srgbClr val="000000"/>
                </a:solidFill>
              </a:endParaRPr>
            </a:p>
          </p:txBody>
        </p:sp>
        <p:sp>
          <p:nvSpPr>
            <p:cNvPr id="9225" name="Freeform 10"/>
            <p:cNvSpPr>
              <a:spLocks noEditPoints="1"/>
            </p:cNvSpPr>
            <p:nvPr/>
          </p:nvSpPr>
          <p:spPr bwMode="auto">
            <a:xfrm>
              <a:off x="2429597" y="4413251"/>
              <a:ext cx="79375" cy="1797050"/>
            </a:xfrm>
            <a:custGeom>
              <a:avLst/>
              <a:gdLst>
                <a:gd name="T0" fmla="*/ 2147483647 w 50"/>
                <a:gd name="T1" fmla="*/ 2147483647 h 1132"/>
                <a:gd name="T2" fmla="*/ 2147483647 w 50"/>
                <a:gd name="T3" fmla="*/ 2147483647 h 1132"/>
                <a:gd name="T4" fmla="*/ 2147483647 w 50"/>
                <a:gd name="T5" fmla="*/ 2147483647 h 1132"/>
                <a:gd name="T6" fmla="*/ 2147483647 w 50"/>
                <a:gd name="T7" fmla="*/ 2147483647 h 1132"/>
                <a:gd name="T8" fmla="*/ 2147483647 w 50"/>
                <a:gd name="T9" fmla="*/ 2147483647 h 1132"/>
                <a:gd name="T10" fmla="*/ 2147483647 w 50"/>
                <a:gd name="T11" fmla="*/ 2147483647 h 1132"/>
                <a:gd name="T12" fmla="*/ 2147483647 w 50"/>
                <a:gd name="T13" fmla="*/ 0 h 1132"/>
                <a:gd name="T14" fmla="*/ 0 w 50"/>
                <a:gd name="T15" fmla="*/ 2147483647 h 1132"/>
                <a:gd name="T16" fmla="*/ 2147483647 w 50"/>
                <a:gd name="T17" fmla="*/ 2147483647 h 11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 h="1132">
                  <a:moveTo>
                    <a:pt x="28" y="1132"/>
                  </a:moveTo>
                  <a:lnTo>
                    <a:pt x="28" y="42"/>
                  </a:lnTo>
                  <a:lnTo>
                    <a:pt x="22" y="42"/>
                  </a:lnTo>
                  <a:lnTo>
                    <a:pt x="22" y="1132"/>
                  </a:lnTo>
                  <a:lnTo>
                    <a:pt x="28" y="1132"/>
                  </a:lnTo>
                  <a:close/>
                  <a:moveTo>
                    <a:pt x="50" y="50"/>
                  </a:moveTo>
                  <a:lnTo>
                    <a:pt x="25" y="0"/>
                  </a:lnTo>
                  <a:lnTo>
                    <a:pt x="0" y="50"/>
                  </a:lnTo>
                  <a:lnTo>
                    <a:pt x="50" y="50"/>
                  </a:lnTo>
                  <a:close/>
                </a:path>
              </a:pathLst>
            </a:custGeom>
            <a:solidFill>
              <a:srgbClr val="000000"/>
            </a:solidFill>
            <a:ln w="0" cap="flat">
              <a:solidFill>
                <a:srgbClr val="000000"/>
              </a:solidFill>
              <a:prstDash val="solid"/>
              <a:round/>
              <a:headEnd/>
              <a:tailEnd/>
            </a:ln>
          </p:spPr>
          <p:txBody>
            <a:bodyPr/>
            <a:lstStyle/>
            <a:p>
              <a:endParaRPr lang="en-US"/>
            </a:p>
          </p:txBody>
        </p:sp>
        <p:sp>
          <p:nvSpPr>
            <p:cNvPr id="9226" name="Freeform 11"/>
            <p:cNvSpPr>
              <a:spLocks noEditPoints="1"/>
            </p:cNvSpPr>
            <p:nvPr/>
          </p:nvSpPr>
          <p:spPr bwMode="auto">
            <a:xfrm>
              <a:off x="2469285" y="5729289"/>
              <a:ext cx="4769715" cy="45719"/>
            </a:xfrm>
            <a:custGeom>
              <a:avLst/>
              <a:gdLst>
                <a:gd name="T0" fmla="*/ 0 w 2462"/>
                <a:gd name="T1" fmla="*/ 2147483647 h 50"/>
                <a:gd name="T2" fmla="*/ 2147483647 w 2462"/>
                <a:gd name="T3" fmla="*/ 2147483647 h 50"/>
                <a:gd name="T4" fmla="*/ 2147483647 w 2462"/>
                <a:gd name="T5" fmla="*/ 2147483647 h 50"/>
                <a:gd name="T6" fmla="*/ 0 w 2462"/>
                <a:gd name="T7" fmla="*/ 2147483647 h 50"/>
                <a:gd name="T8" fmla="*/ 0 w 2462"/>
                <a:gd name="T9" fmla="*/ 2147483647 h 50"/>
                <a:gd name="T10" fmla="*/ 2147483647 w 2462"/>
                <a:gd name="T11" fmla="*/ 0 h 50"/>
                <a:gd name="T12" fmla="*/ 2147483647 w 2462"/>
                <a:gd name="T13" fmla="*/ 2147483647 h 50"/>
                <a:gd name="T14" fmla="*/ 2147483647 w 2462"/>
                <a:gd name="T15" fmla="*/ 2147483647 h 50"/>
                <a:gd name="T16" fmla="*/ 2147483647 w 2462"/>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62" h="50">
                  <a:moveTo>
                    <a:pt x="0" y="22"/>
                  </a:moveTo>
                  <a:lnTo>
                    <a:pt x="2420" y="22"/>
                  </a:lnTo>
                  <a:lnTo>
                    <a:pt x="2420" y="28"/>
                  </a:lnTo>
                  <a:lnTo>
                    <a:pt x="0" y="28"/>
                  </a:lnTo>
                  <a:lnTo>
                    <a:pt x="0" y="22"/>
                  </a:lnTo>
                  <a:close/>
                  <a:moveTo>
                    <a:pt x="2412" y="0"/>
                  </a:moveTo>
                  <a:lnTo>
                    <a:pt x="2462" y="25"/>
                  </a:lnTo>
                  <a:lnTo>
                    <a:pt x="2412" y="50"/>
                  </a:lnTo>
                  <a:lnTo>
                    <a:pt x="2412" y="0"/>
                  </a:lnTo>
                  <a:close/>
                </a:path>
              </a:pathLst>
            </a:custGeom>
            <a:solidFill>
              <a:srgbClr val="000000"/>
            </a:solidFill>
            <a:ln w="0" cap="flat">
              <a:solidFill>
                <a:srgbClr val="000000"/>
              </a:solidFill>
              <a:prstDash val="solid"/>
              <a:round/>
              <a:headEnd/>
              <a:tailEnd/>
            </a:ln>
          </p:spPr>
          <p:txBody>
            <a:bodyPr/>
            <a:lstStyle/>
            <a:p>
              <a:endParaRPr lang="en-US"/>
            </a:p>
          </p:txBody>
        </p:sp>
        <p:sp>
          <p:nvSpPr>
            <p:cNvPr id="9227" name="Freeform 12"/>
            <p:cNvSpPr>
              <a:spLocks/>
            </p:cNvSpPr>
            <p:nvPr/>
          </p:nvSpPr>
          <p:spPr bwMode="auto">
            <a:xfrm>
              <a:off x="2725737" y="4951414"/>
              <a:ext cx="1236663" cy="819150"/>
            </a:xfrm>
            <a:custGeom>
              <a:avLst/>
              <a:gdLst>
                <a:gd name="T0" fmla="*/ 2147483647 w 779"/>
                <a:gd name="T1" fmla="*/ 2147483647 h 516"/>
                <a:gd name="T2" fmla="*/ 2147483647 w 779"/>
                <a:gd name="T3" fmla="*/ 2147483647 h 516"/>
                <a:gd name="T4" fmla="*/ 2147483647 w 779"/>
                <a:gd name="T5" fmla="*/ 2147483647 h 516"/>
                <a:gd name="T6" fmla="*/ 2147483647 w 779"/>
                <a:gd name="T7" fmla="*/ 2147483647 h 516"/>
                <a:gd name="T8" fmla="*/ 2147483647 w 779"/>
                <a:gd name="T9" fmla="*/ 2147483647 h 516"/>
                <a:gd name="T10" fmla="*/ 2147483647 w 779"/>
                <a:gd name="T11" fmla="*/ 2147483647 h 516"/>
                <a:gd name="T12" fmla="*/ 2147483647 w 779"/>
                <a:gd name="T13" fmla="*/ 2147483647 h 516"/>
                <a:gd name="T14" fmla="*/ 2147483647 w 779"/>
                <a:gd name="T15" fmla="*/ 2147483647 h 516"/>
                <a:gd name="T16" fmla="*/ 2147483647 w 779"/>
                <a:gd name="T17" fmla="*/ 2147483647 h 516"/>
                <a:gd name="T18" fmla="*/ 2147483647 w 779"/>
                <a:gd name="T19" fmla="*/ 2147483647 h 516"/>
                <a:gd name="T20" fmla="*/ 2147483647 w 779"/>
                <a:gd name="T21" fmla="*/ 0 h 516"/>
                <a:gd name="T22" fmla="*/ 2147483647 w 779"/>
                <a:gd name="T23" fmla="*/ 2147483647 h 516"/>
                <a:gd name="T24" fmla="*/ 2147483647 w 779"/>
                <a:gd name="T25" fmla="*/ 2147483647 h 516"/>
                <a:gd name="T26" fmla="*/ 2147483647 w 779"/>
                <a:gd name="T27" fmla="*/ 2147483647 h 516"/>
                <a:gd name="T28" fmla="*/ 2147483647 w 779"/>
                <a:gd name="T29" fmla="*/ 2147483647 h 516"/>
                <a:gd name="T30" fmla="*/ 2147483647 w 779"/>
                <a:gd name="T31" fmla="*/ 2147483647 h 516"/>
                <a:gd name="T32" fmla="*/ 2147483647 w 779"/>
                <a:gd name="T33" fmla="*/ 2147483647 h 516"/>
                <a:gd name="T34" fmla="*/ 2147483647 w 779"/>
                <a:gd name="T35" fmla="*/ 2147483647 h 516"/>
                <a:gd name="T36" fmla="*/ 2147483647 w 779"/>
                <a:gd name="T37" fmla="*/ 2147483647 h 516"/>
                <a:gd name="T38" fmla="*/ 2147483647 w 779"/>
                <a:gd name="T39" fmla="*/ 2147483647 h 516"/>
                <a:gd name="T40" fmla="*/ 2147483647 w 779"/>
                <a:gd name="T41" fmla="*/ 2147483647 h 516"/>
                <a:gd name="T42" fmla="*/ 2147483647 w 779"/>
                <a:gd name="T43" fmla="*/ 2147483647 h 516"/>
                <a:gd name="T44" fmla="*/ 2147483647 w 779"/>
                <a:gd name="T45" fmla="*/ 2147483647 h 516"/>
                <a:gd name="T46" fmla="*/ 2147483647 w 779"/>
                <a:gd name="T47" fmla="*/ 2147483647 h 516"/>
                <a:gd name="T48" fmla="*/ 2147483647 w 779"/>
                <a:gd name="T49" fmla="*/ 2147483647 h 516"/>
                <a:gd name="T50" fmla="*/ 2147483647 w 779"/>
                <a:gd name="T51" fmla="*/ 2147483647 h 516"/>
                <a:gd name="T52" fmla="*/ 2147483647 w 779"/>
                <a:gd name="T53" fmla="*/ 2147483647 h 516"/>
                <a:gd name="T54" fmla="*/ 2147483647 w 779"/>
                <a:gd name="T55" fmla="*/ 2147483647 h 516"/>
                <a:gd name="T56" fmla="*/ 2147483647 w 779"/>
                <a:gd name="T57" fmla="*/ 2147483647 h 516"/>
                <a:gd name="T58" fmla="*/ 2147483647 w 779"/>
                <a:gd name="T59" fmla="*/ 2147483647 h 516"/>
                <a:gd name="T60" fmla="*/ 2147483647 w 779"/>
                <a:gd name="T61" fmla="*/ 2147483647 h 516"/>
                <a:gd name="T62" fmla="*/ 2147483647 w 779"/>
                <a:gd name="T63" fmla="*/ 2147483647 h 516"/>
                <a:gd name="T64" fmla="*/ 2147483647 w 779"/>
                <a:gd name="T65" fmla="*/ 2147483647 h 516"/>
                <a:gd name="T66" fmla="*/ 2147483647 w 779"/>
                <a:gd name="T67" fmla="*/ 2147483647 h 516"/>
                <a:gd name="T68" fmla="*/ 2147483647 w 779"/>
                <a:gd name="T69" fmla="*/ 2147483647 h 516"/>
                <a:gd name="T70" fmla="*/ 2147483647 w 779"/>
                <a:gd name="T71" fmla="*/ 2147483647 h 516"/>
                <a:gd name="T72" fmla="*/ 2147483647 w 779"/>
                <a:gd name="T73" fmla="*/ 2147483647 h 516"/>
                <a:gd name="T74" fmla="*/ 2147483647 w 779"/>
                <a:gd name="T75" fmla="*/ 2147483647 h 516"/>
                <a:gd name="T76" fmla="*/ 2147483647 w 779"/>
                <a:gd name="T77" fmla="*/ 2147483647 h 516"/>
                <a:gd name="T78" fmla="*/ 2147483647 w 779"/>
                <a:gd name="T79" fmla="*/ 2147483647 h 516"/>
                <a:gd name="T80" fmla="*/ 2147483647 w 779"/>
                <a:gd name="T81" fmla="*/ 2147483647 h 516"/>
                <a:gd name="T82" fmla="*/ 2147483647 w 779"/>
                <a:gd name="T83" fmla="*/ 2147483647 h 516"/>
                <a:gd name="T84" fmla="*/ 2147483647 w 779"/>
                <a:gd name="T85" fmla="*/ 2147483647 h 5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79" h="516">
                  <a:moveTo>
                    <a:pt x="0" y="487"/>
                  </a:moveTo>
                  <a:lnTo>
                    <a:pt x="2" y="462"/>
                  </a:lnTo>
                  <a:lnTo>
                    <a:pt x="4" y="437"/>
                  </a:lnTo>
                  <a:lnTo>
                    <a:pt x="7" y="413"/>
                  </a:lnTo>
                  <a:lnTo>
                    <a:pt x="11" y="389"/>
                  </a:lnTo>
                  <a:lnTo>
                    <a:pt x="16" y="365"/>
                  </a:lnTo>
                  <a:lnTo>
                    <a:pt x="22" y="342"/>
                  </a:lnTo>
                  <a:lnTo>
                    <a:pt x="29" y="319"/>
                  </a:lnTo>
                  <a:lnTo>
                    <a:pt x="36" y="297"/>
                  </a:lnTo>
                  <a:lnTo>
                    <a:pt x="44" y="276"/>
                  </a:lnTo>
                  <a:lnTo>
                    <a:pt x="53" y="255"/>
                  </a:lnTo>
                  <a:lnTo>
                    <a:pt x="62" y="234"/>
                  </a:lnTo>
                  <a:lnTo>
                    <a:pt x="73" y="215"/>
                  </a:lnTo>
                  <a:lnTo>
                    <a:pt x="84" y="196"/>
                  </a:lnTo>
                  <a:lnTo>
                    <a:pt x="95" y="177"/>
                  </a:lnTo>
                  <a:lnTo>
                    <a:pt x="107" y="160"/>
                  </a:lnTo>
                  <a:lnTo>
                    <a:pt x="120" y="143"/>
                  </a:lnTo>
                  <a:lnTo>
                    <a:pt x="133" y="127"/>
                  </a:lnTo>
                  <a:lnTo>
                    <a:pt x="147" y="112"/>
                  </a:lnTo>
                  <a:lnTo>
                    <a:pt x="162" y="97"/>
                  </a:lnTo>
                  <a:lnTo>
                    <a:pt x="177" y="84"/>
                  </a:lnTo>
                  <a:lnTo>
                    <a:pt x="192" y="71"/>
                  </a:lnTo>
                  <a:lnTo>
                    <a:pt x="208" y="59"/>
                  </a:lnTo>
                  <a:lnTo>
                    <a:pt x="224" y="49"/>
                  </a:lnTo>
                  <a:lnTo>
                    <a:pt x="241" y="39"/>
                  </a:lnTo>
                  <a:lnTo>
                    <a:pt x="258" y="30"/>
                  </a:lnTo>
                  <a:lnTo>
                    <a:pt x="276" y="22"/>
                  </a:lnTo>
                  <a:lnTo>
                    <a:pt x="294" y="16"/>
                  </a:lnTo>
                  <a:lnTo>
                    <a:pt x="312" y="10"/>
                  </a:lnTo>
                  <a:lnTo>
                    <a:pt x="331" y="6"/>
                  </a:lnTo>
                  <a:lnTo>
                    <a:pt x="350" y="3"/>
                  </a:lnTo>
                  <a:lnTo>
                    <a:pt x="369" y="1"/>
                  </a:lnTo>
                  <a:lnTo>
                    <a:pt x="389" y="0"/>
                  </a:lnTo>
                  <a:lnTo>
                    <a:pt x="409" y="1"/>
                  </a:lnTo>
                  <a:lnTo>
                    <a:pt x="429" y="3"/>
                  </a:lnTo>
                  <a:lnTo>
                    <a:pt x="449" y="6"/>
                  </a:lnTo>
                  <a:lnTo>
                    <a:pt x="468" y="11"/>
                  </a:lnTo>
                  <a:lnTo>
                    <a:pt x="487" y="17"/>
                  </a:lnTo>
                  <a:lnTo>
                    <a:pt x="506" y="24"/>
                  </a:lnTo>
                  <a:lnTo>
                    <a:pt x="524" y="32"/>
                  </a:lnTo>
                  <a:lnTo>
                    <a:pt x="542" y="41"/>
                  </a:lnTo>
                  <a:lnTo>
                    <a:pt x="559" y="52"/>
                  </a:lnTo>
                  <a:lnTo>
                    <a:pt x="576" y="63"/>
                  </a:lnTo>
                  <a:lnTo>
                    <a:pt x="592" y="76"/>
                  </a:lnTo>
                  <a:lnTo>
                    <a:pt x="608" y="89"/>
                  </a:lnTo>
                  <a:lnTo>
                    <a:pt x="623" y="104"/>
                  </a:lnTo>
                  <a:lnTo>
                    <a:pt x="638" y="119"/>
                  </a:lnTo>
                  <a:lnTo>
                    <a:pt x="652" y="135"/>
                  </a:lnTo>
                  <a:lnTo>
                    <a:pt x="666" y="152"/>
                  </a:lnTo>
                  <a:lnTo>
                    <a:pt x="679" y="170"/>
                  </a:lnTo>
                  <a:lnTo>
                    <a:pt x="691" y="189"/>
                  </a:lnTo>
                  <a:lnTo>
                    <a:pt x="702" y="209"/>
                  </a:lnTo>
                  <a:lnTo>
                    <a:pt x="713" y="229"/>
                  </a:lnTo>
                  <a:lnTo>
                    <a:pt x="723" y="250"/>
                  </a:lnTo>
                  <a:lnTo>
                    <a:pt x="732" y="271"/>
                  </a:lnTo>
                  <a:lnTo>
                    <a:pt x="741" y="293"/>
                  </a:lnTo>
                  <a:lnTo>
                    <a:pt x="749" y="316"/>
                  </a:lnTo>
                  <a:lnTo>
                    <a:pt x="756" y="339"/>
                  </a:lnTo>
                  <a:lnTo>
                    <a:pt x="762" y="363"/>
                  </a:lnTo>
                  <a:lnTo>
                    <a:pt x="767" y="387"/>
                  </a:lnTo>
                  <a:lnTo>
                    <a:pt x="771" y="412"/>
                  </a:lnTo>
                  <a:lnTo>
                    <a:pt x="774" y="437"/>
                  </a:lnTo>
                  <a:lnTo>
                    <a:pt x="777" y="463"/>
                  </a:lnTo>
                  <a:lnTo>
                    <a:pt x="778" y="489"/>
                  </a:lnTo>
                  <a:lnTo>
                    <a:pt x="779" y="515"/>
                  </a:lnTo>
                  <a:lnTo>
                    <a:pt x="754" y="516"/>
                  </a:lnTo>
                  <a:lnTo>
                    <a:pt x="753" y="490"/>
                  </a:lnTo>
                  <a:lnTo>
                    <a:pt x="752" y="465"/>
                  </a:lnTo>
                  <a:lnTo>
                    <a:pt x="750" y="441"/>
                  </a:lnTo>
                  <a:lnTo>
                    <a:pt x="746" y="416"/>
                  </a:lnTo>
                  <a:lnTo>
                    <a:pt x="742" y="393"/>
                  </a:lnTo>
                  <a:lnTo>
                    <a:pt x="737" y="369"/>
                  </a:lnTo>
                  <a:lnTo>
                    <a:pt x="731" y="346"/>
                  </a:lnTo>
                  <a:lnTo>
                    <a:pt x="725" y="324"/>
                  </a:lnTo>
                  <a:lnTo>
                    <a:pt x="717" y="302"/>
                  </a:lnTo>
                  <a:lnTo>
                    <a:pt x="709" y="281"/>
                  </a:lnTo>
                  <a:lnTo>
                    <a:pt x="700" y="260"/>
                  </a:lnTo>
                  <a:lnTo>
                    <a:pt x="691" y="240"/>
                  </a:lnTo>
                  <a:lnTo>
                    <a:pt x="681" y="221"/>
                  </a:lnTo>
                  <a:lnTo>
                    <a:pt x="670" y="203"/>
                  </a:lnTo>
                  <a:lnTo>
                    <a:pt x="658" y="185"/>
                  </a:lnTo>
                  <a:lnTo>
                    <a:pt x="646" y="168"/>
                  </a:lnTo>
                  <a:lnTo>
                    <a:pt x="633" y="152"/>
                  </a:lnTo>
                  <a:lnTo>
                    <a:pt x="620" y="136"/>
                  </a:lnTo>
                  <a:lnTo>
                    <a:pt x="606" y="122"/>
                  </a:lnTo>
                  <a:lnTo>
                    <a:pt x="592" y="108"/>
                  </a:lnTo>
                  <a:lnTo>
                    <a:pt x="577" y="96"/>
                  </a:lnTo>
                  <a:lnTo>
                    <a:pt x="562" y="84"/>
                  </a:lnTo>
                  <a:lnTo>
                    <a:pt x="546" y="73"/>
                  </a:lnTo>
                  <a:lnTo>
                    <a:pt x="530" y="64"/>
                  </a:lnTo>
                  <a:lnTo>
                    <a:pt x="514" y="55"/>
                  </a:lnTo>
                  <a:lnTo>
                    <a:pt x="497" y="47"/>
                  </a:lnTo>
                  <a:lnTo>
                    <a:pt x="480" y="41"/>
                  </a:lnTo>
                  <a:lnTo>
                    <a:pt x="462" y="35"/>
                  </a:lnTo>
                  <a:lnTo>
                    <a:pt x="445" y="31"/>
                  </a:lnTo>
                  <a:lnTo>
                    <a:pt x="427" y="28"/>
                  </a:lnTo>
                  <a:lnTo>
                    <a:pt x="408" y="26"/>
                  </a:lnTo>
                  <a:lnTo>
                    <a:pt x="390" y="25"/>
                  </a:lnTo>
                  <a:lnTo>
                    <a:pt x="372" y="26"/>
                  </a:lnTo>
                  <a:lnTo>
                    <a:pt x="354" y="28"/>
                  </a:lnTo>
                  <a:lnTo>
                    <a:pt x="337" y="31"/>
                  </a:lnTo>
                  <a:lnTo>
                    <a:pt x="320" y="34"/>
                  </a:lnTo>
                  <a:lnTo>
                    <a:pt x="303" y="39"/>
                  </a:lnTo>
                  <a:lnTo>
                    <a:pt x="286" y="45"/>
                  </a:lnTo>
                  <a:lnTo>
                    <a:pt x="270" y="53"/>
                  </a:lnTo>
                  <a:lnTo>
                    <a:pt x="254" y="61"/>
                  </a:lnTo>
                  <a:lnTo>
                    <a:pt x="238" y="70"/>
                  </a:lnTo>
                  <a:lnTo>
                    <a:pt x="223" y="80"/>
                  </a:lnTo>
                  <a:lnTo>
                    <a:pt x="208" y="91"/>
                  </a:lnTo>
                  <a:lnTo>
                    <a:pt x="193" y="102"/>
                  </a:lnTo>
                  <a:lnTo>
                    <a:pt x="179" y="115"/>
                  </a:lnTo>
                  <a:lnTo>
                    <a:pt x="166" y="129"/>
                  </a:lnTo>
                  <a:lnTo>
                    <a:pt x="153" y="143"/>
                  </a:lnTo>
                  <a:lnTo>
                    <a:pt x="140" y="158"/>
                  </a:lnTo>
                  <a:lnTo>
                    <a:pt x="128" y="174"/>
                  </a:lnTo>
                  <a:lnTo>
                    <a:pt x="116" y="191"/>
                  </a:lnTo>
                  <a:lnTo>
                    <a:pt x="105" y="208"/>
                  </a:lnTo>
                  <a:lnTo>
                    <a:pt x="95" y="226"/>
                  </a:lnTo>
                  <a:lnTo>
                    <a:pt x="85" y="245"/>
                  </a:lnTo>
                  <a:lnTo>
                    <a:pt x="76" y="264"/>
                  </a:lnTo>
                  <a:lnTo>
                    <a:pt x="68" y="285"/>
                  </a:lnTo>
                  <a:lnTo>
                    <a:pt x="60" y="305"/>
                  </a:lnTo>
                  <a:lnTo>
                    <a:pt x="53" y="326"/>
                  </a:lnTo>
                  <a:lnTo>
                    <a:pt x="47" y="348"/>
                  </a:lnTo>
                  <a:lnTo>
                    <a:pt x="41" y="370"/>
                  </a:lnTo>
                  <a:lnTo>
                    <a:pt x="36" y="393"/>
                  </a:lnTo>
                  <a:lnTo>
                    <a:pt x="32" y="416"/>
                  </a:lnTo>
                  <a:lnTo>
                    <a:pt x="29" y="440"/>
                  </a:lnTo>
                  <a:lnTo>
                    <a:pt x="27" y="464"/>
                  </a:lnTo>
                  <a:lnTo>
                    <a:pt x="25" y="489"/>
                  </a:lnTo>
                  <a:lnTo>
                    <a:pt x="0" y="487"/>
                  </a:lnTo>
                  <a:close/>
                </a:path>
              </a:pathLst>
            </a:custGeom>
            <a:solidFill>
              <a:srgbClr val="FF6600"/>
            </a:solidFill>
            <a:ln w="0" cap="flat">
              <a:solidFill>
                <a:srgbClr val="FF6600"/>
              </a:solidFill>
              <a:prstDash val="solid"/>
              <a:round/>
              <a:headEnd/>
              <a:tailEnd/>
            </a:ln>
          </p:spPr>
          <p:txBody>
            <a:bodyPr/>
            <a:lstStyle/>
            <a:p>
              <a:endParaRPr lang="en-US"/>
            </a:p>
          </p:txBody>
        </p:sp>
        <p:sp>
          <p:nvSpPr>
            <p:cNvPr id="9228" name="Freeform 13"/>
            <p:cNvSpPr>
              <a:spLocks/>
            </p:cNvSpPr>
            <p:nvPr/>
          </p:nvSpPr>
          <p:spPr bwMode="auto">
            <a:xfrm>
              <a:off x="4252912" y="4945381"/>
              <a:ext cx="1157288" cy="845819"/>
            </a:xfrm>
            <a:custGeom>
              <a:avLst/>
              <a:gdLst>
                <a:gd name="T0" fmla="*/ 2147483647 w 729"/>
                <a:gd name="T1" fmla="*/ 2147483647 h 516"/>
                <a:gd name="T2" fmla="*/ 2147483647 w 729"/>
                <a:gd name="T3" fmla="*/ 2147483647 h 516"/>
                <a:gd name="T4" fmla="*/ 2147483647 w 729"/>
                <a:gd name="T5" fmla="*/ 2147483647 h 516"/>
                <a:gd name="T6" fmla="*/ 2147483647 w 729"/>
                <a:gd name="T7" fmla="*/ 2147483647 h 516"/>
                <a:gd name="T8" fmla="*/ 2147483647 w 729"/>
                <a:gd name="T9" fmla="*/ 2147483647 h 516"/>
                <a:gd name="T10" fmla="*/ 2147483647 w 729"/>
                <a:gd name="T11" fmla="*/ 2147483647 h 516"/>
                <a:gd name="T12" fmla="*/ 2147483647 w 729"/>
                <a:gd name="T13" fmla="*/ 2147483647 h 516"/>
                <a:gd name="T14" fmla="*/ 2147483647 w 729"/>
                <a:gd name="T15" fmla="*/ 2147483647 h 516"/>
                <a:gd name="T16" fmla="*/ 2147483647 w 729"/>
                <a:gd name="T17" fmla="*/ 2147483647 h 516"/>
                <a:gd name="T18" fmla="*/ 2147483647 w 729"/>
                <a:gd name="T19" fmla="*/ 2147483647 h 516"/>
                <a:gd name="T20" fmla="*/ 2147483647 w 729"/>
                <a:gd name="T21" fmla="*/ 0 h 516"/>
                <a:gd name="T22" fmla="*/ 2147483647 w 729"/>
                <a:gd name="T23" fmla="*/ 2147483647 h 516"/>
                <a:gd name="T24" fmla="*/ 2147483647 w 729"/>
                <a:gd name="T25" fmla="*/ 2147483647 h 516"/>
                <a:gd name="T26" fmla="*/ 2147483647 w 729"/>
                <a:gd name="T27" fmla="*/ 2147483647 h 516"/>
                <a:gd name="T28" fmla="*/ 2147483647 w 729"/>
                <a:gd name="T29" fmla="*/ 2147483647 h 516"/>
                <a:gd name="T30" fmla="*/ 2147483647 w 729"/>
                <a:gd name="T31" fmla="*/ 2147483647 h 516"/>
                <a:gd name="T32" fmla="*/ 2147483647 w 729"/>
                <a:gd name="T33" fmla="*/ 2147483647 h 516"/>
                <a:gd name="T34" fmla="*/ 2147483647 w 729"/>
                <a:gd name="T35" fmla="*/ 2147483647 h 516"/>
                <a:gd name="T36" fmla="*/ 2147483647 w 729"/>
                <a:gd name="T37" fmla="*/ 2147483647 h 516"/>
                <a:gd name="T38" fmla="*/ 2147483647 w 729"/>
                <a:gd name="T39" fmla="*/ 2147483647 h 516"/>
                <a:gd name="T40" fmla="*/ 2147483647 w 729"/>
                <a:gd name="T41" fmla="*/ 2147483647 h 516"/>
                <a:gd name="T42" fmla="*/ 2147483647 w 729"/>
                <a:gd name="T43" fmla="*/ 2147483647 h 516"/>
                <a:gd name="T44" fmla="*/ 2147483647 w 729"/>
                <a:gd name="T45" fmla="*/ 2147483647 h 516"/>
                <a:gd name="T46" fmla="*/ 2147483647 w 729"/>
                <a:gd name="T47" fmla="*/ 2147483647 h 516"/>
                <a:gd name="T48" fmla="*/ 2147483647 w 729"/>
                <a:gd name="T49" fmla="*/ 2147483647 h 516"/>
                <a:gd name="T50" fmla="*/ 2147483647 w 729"/>
                <a:gd name="T51" fmla="*/ 2147483647 h 516"/>
                <a:gd name="T52" fmla="*/ 2147483647 w 729"/>
                <a:gd name="T53" fmla="*/ 2147483647 h 516"/>
                <a:gd name="T54" fmla="*/ 2147483647 w 729"/>
                <a:gd name="T55" fmla="*/ 2147483647 h 516"/>
                <a:gd name="T56" fmla="*/ 2147483647 w 729"/>
                <a:gd name="T57" fmla="*/ 2147483647 h 516"/>
                <a:gd name="T58" fmla="*/ 2147483647 w 729"/>
                <a:gd name="T59" fmla="*/ 2147483647 h 516"/>
                <a:gd name="T60" fmla="*/ 2147483647 w 729"/>
                <a:gd name="T61" fmla="*/ 2147483647 h 516"/>
                <a:gd name="T62" fmla="*/ 2147483647 w 729"/>
                <a:gd name="T63" fmla="*/ 2147483647 h 516"/>
                <a:gd name="T64" fmla="*/ 2147483647 w 729"/>
                <a:gd name="T65" fmla="*/ 2147483647 h 516"/>
                <a:gd name="T66" fmla="*/ 2147483647 w 729"/>
                <a:gd name="T67" fmla="*/ 2147483647 h 516"/>
                <a:gd name="T68" fmla="*/ 2147483647 w 729"/>
                <a:gd name="T69" fmla="*/ 2147483647 h 516"/>
                <a:gd name="T70" fmla="*/ 2147483647 w 729"/>
                <a:gd name="T71" fmla="*/ 2147483647 h 516"/>
                <a:gd name="T72" fmla="*/ 2147483647 w 729"/>
                <a:gd name="T73" fmla="*/ 2147483647 h 516"/>
                <a:gd name="T74" fmla="*/ 2147483647 w 729"/>
                <a:gd name="T75" fmla="*/ 2147483647 h 516"/>
                <a:gd name="T76" fmla="*/ 2147483647 w 729"/>
                <a:gd name="T77" fmla="*/ 2147483647 h 516"/>
                <a:gd name="T78" fmla="*/ 2147483647 w 729"/>
                <a:gd name="T79" fmla="*/ 2147483647 h 516"/>
                <a:gd name="T80" fmla="*/ 2147483647 w 729"/>
                <a:gd name="T81" fmla="*/ 2147483647 h 516"/>
                <a:gd name="T82" fmla="*/ 2147483647 w 729"/>
                <a:gd name="T83" fmla="*/ 2147483647 h 516"/>
                <a:gd name="T84" fmla="*/ 2147483647 w 729"/>
                <a:gd name="T85" fmla="*/ 2147483647 h 5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29" h="516">
                  <a:moveTo>
                    <a:pt x="0" y="487"/>
                  </a:moveTo>
                  <a:lnTo>
                    <a:pt x="1" y="462"/>
                  </a:lnTo>
                  <a:lnTo>
                    <a:pt x="3" y="437"/>
                  </a:lnTo>
                  <a:lnTo>
                    <a:pt x="6" y="413"/>
                  </a:lnTo>
                  <a:lnTo>
                    <a:pt x="10" y="389"/>
                  </a:lnTo>
                  <a:lnTo>
                    <a:pt x="15" y="365"/>
                  </a:lnTo>
                  <a:lnTo>
                    <a:pt x="20" y="342"/>
                  </a:lnTo>
                  <a:lnTo>
                    <a:pt x="27" y="320"/>
                  </a:lnTo>
                  <a:lnTo>
                    <a:pt x="33" y="297"/>
                  </a:lnTo>
                  <a:lnTo>
                    <a:pt x="41" y="276"/>
                  </a:lnTo>
                  <a:lnTo>
                    <a:pt x="49" y="255"/>
                  </a:lnTo>
                  <a:lnTo>
                    <a:pt x="58" y="235"/>
                  </a:lnTo>
                  <a:lnTo>
                    <a:pt x="68" y="215"/>
                  </a:lnTo>
                  <a:lnTo>
                    <a:pt x="78" y="196"/>
                  </a:lnTo>
                  <a:lnTo>
                    <a:pt x="89" y="178"/>
                  </a:lnTo>
                  <a:lnTo>
                    <a:pt x="100" y="160"/>
                  </a:lnTo>
                  <a:lnTo>
                    <a:pt x="112" y="143"/>
                  </a:lnTo>
                  <a:lnTo>
                    <a:pt x="124" y="127"/>
                  </a:lnTo>
                  <a:lnTo>
                    <a:pt x="137" y="112"/>
                  </a:lnTo>
                  <a:lnTo>
                    <a:pt x="151" y="97"/>
                  </a:lnTo>
                  <a:lnTo>
                    <a:pt x="165" y="84"/>
                  </a:lnTo>
                  <a:lnTo>
                    <a:pt x="179" y="71"/>
                  </a:lnTo>
                  <a:lnTo>
                    <a:pt x="194" y="59"/>
                  </a:lnTo>
                  <a:lnTo>
                    <a:pt x="209" y="49"/>
                  </a:lnTo>
                  <a:lnTo>
                    <a:pt x="225" y="39"/>
                  </a:lnTo>
                  <a:lnTo>
                    <a:pt x="241" y="30"/>
                  </a:lnTo>
                  <a:lnTo>
                    <a:pt x="258" y="22"/>
                  </a:lnTo>
                  <a:lnTo>
                    <a:pt x="275" y="16"/>
                  </a:lnTo>
                  <a:lnTo>
                    <a:pt x="292" y="10"/>
                  </a:lnTo>
                  <a:lnTo>
                    <a:pt x="310" y="6"/>
                  </a:lnTo>
                  <a:lnTo>
                    <a:pt x="327" y="3"/>
                  </a:lnTo>
                  <a:lnTo>
                    <a:pt x="346" y="1"/>
                  </a:lnTo>
                  <a:lnTo>
                    <a:pt x="364" y="0"/>
                  </a:lnTo>
                  <a:lnTo>
                    <a:pt x="383" y="1"/>
                  </a:lnTo>
                  <a:lnTo>
                    <a:pt x="402" y="3"/>
                  </a:lnTo>
                  <a:lnTo>
                    <a:pt x="420" y="6"/>
                  </a:lnTo>
                  <a:lnTo>
                    <a:pt x="438" y="11"/>
                  </a:lnTo>
                  <a:lnTo>
                    <a:pt x="456" y="17"/>
                  </a:lnTo>
                  <a:lnTo>
                    <a:pt x="474" y="24"/>
                  </a:lnTo>
                  <a:lnTo>
                    <a:pt x="491" y="32"/>
                  </a:lnTo>
                  <a:lnTo>
                    <a:pt x="508" y="41"/>
                  </a:lnTo>
                  <a:lnTo>
                    <a:pt x="524" y="52"/>
                  </a:lnTo>
                  <a:lnTo>
                    <a:pt x="540" y="63"/>
                  </a:lnTo>
                  <a:lnTo>
                    <a:pt x="555" y="76"/>
                  </a:lnTo>
                  <a:lnTo>
                    <a:pt x="570" y="89"/>
                  </a:lnTo>
                  <a:lnTo>
                    <a:pt x="584" y="104"/>
                  </a:lnTo>
                  <a:lnTo>
                    <a:pt x="598" y="119"/>
                  </a:lnTo>
                  <a:lnTo>
                    <a:pt x="611" y="135"/>
                  </a:lnTo>
                  <a:lnTo>
                    <a:pt x="624" y="153"/>
                  </a:lnTo>
                  <a:lnTo>
                    <a:pt x="636" y="171"/>
                  </a:lnTo>
                  <a:lnTo>
                    <a:pt x="647" y="189"/>
                  </a:lnTo>
                  <a:lnTo>
                    <a:pt x="658" y="209"/>
                  </a:lnTo>
                  <a:lnTo>
                    <a:pt x="668" y="229"/>
                  </a:lnTo>
                  <a:lnTo>
                    <a:pt x="677" y="250"/>
                  </a:lnTo>
                  <a:lnTo>
                    <a:pt x="686" y="271"/>
                  </a:lnTo>
                  <a:lnTo>
                    <a:pt x="694" y="293"/>
                  </a:lnTo>
                  <a:lnTo>
                    <a:pt x="701" y="316"/>
                  </a:lnTo>
                  <a:lnTo>
                    <a:pt x="708" y="339"/>
                  </a:lnTo>
                  <a:lnTo>
                    <a:pt x="713" y="363"/>
                  </a:lnTo>
                  <a:lnTo>
                    <a:pt x="718" y="387"/>
                  </a:lnTo>
                  <a:lnTo>
                    <a:pt x="722" y="412"/>
                  </a:lnTo>
                  <a:lnTo>
                    <a:pt x="725" y="437"/>
                  </a:lnTo>
                  <a:lnTo>
                    <a:pt x="728" y="463"/>
                  </a:lnTo>
                  <a:lnTo>
                    <a:pt x="729" y="489"/>
                  </a:lnTo>
                  <a:lnTo>
                    <a:pt x="729" y="515"/>
                  </a:lnTo>
                  <a:lnTo>
                    <a:pt x="704" y="516"/>
                  </a:lnTo>
                  <a:lnTo>
                    <a:pt x="704" y="490"/>
                  </a:lnTo>
                  <a:lnTo>
                    <a:pt x="702" y="465"/>
                  </a:lnTo>
                  <a:lnTo>
                    <a:pt x="700" y="441"/>
                  </a:lnTo>
                  <a:lnTo>
                    <a:pt x="697" y="416"/>
                  </a:lnTo>
                  <a:lnTo>
                    <a:pt x="693" y="392"/>
                  </a:lnTo>
                  <a:lnTo>
                    <a:pt x="689" y="369"/>
                  </a:lnTo>
                  <a:lnTo>
                    <a:pt x="683" y="346"/>
                  </a:lnTo>
                  <a:lnTo>
                    <a:pt x="677" y="324"/>
                  </a:lnTo>
                  <a:lnTo>
                    <a:pt x="670" y="302"/>
                  </a:lnTo>
                  <a:lnTo>
                    <a:pt x="663" y="281"/>
                  </a:lnTo>
                  <a:lnTo>
                    <a:pt x="654" y="260"/>
                  </a:lnTo>
                  <a:lnTo>
                    <a:pt x="645" y="240"/>
                  </a:lnTo>
                  <a:lnTo>
                    <a:pt x="636" y="221"/>
                  </a:lnTo>
                  <a:lnTo>
                    <a:pt x="626" y="202"/>
                  </a:lnTo>
                  <a:lnTo>
                    <a:pt x="615" y="184"/>
                  </a:lnTo>
                  <a:lnTo>
                    <a:pt x="603" y="168"/>
                  </a:lnTo>
                  <a:lnTo>
                    <a:pt x="592" y="151"/>
                  </a:lnTo>
                  <a:lnTo>
                    <a:pt x="579" y="136"/>
                  </a:lnTo>
                  <a:lnTo>
                    <a:pt x="566" y="122"/>
                  </a:lnTo>
                  <a:lnTo>
                    <a:pt x="553" y="108"/>
                  </a:lnTo>
                  <a:lnTo>
                    <a:pt x="539" y="95"/>
                  </a:lnTo>
                  <a:lnTo>
                    <a:pt x="525" y="84"/>
                  </a:lnTo>
                  <a:lnTo>
                    <a:pt x="510" y="73"/>
                  </a:lnTo>
                  <a:lnTo>
                    <a:pt x="495" y="63"/>
                  </a:lnTo>
                  <a:lnTo>
                    <a:pt x="480" y="55"/>
                  </a:lnTo>
                  <a:lnTo>
                    <a:pt x="464" y="47"/>
                  </a:lnTo>
                  <a:lnTo>
                    <a:pt x="449" y="41"/>
                  </a:lnTo>
                  <a:lnTo>
                    <a:pt x="432" y="35"/>
                  </a:lnTo>
                  <a:lnTo>
                    <a:pt x="416" y="31"/>
                  </a:lnTo>
                  <a:lnTo>
                    <a:pt x="399" y="28"/>
                  </a:lnTo>
                  <a:lnTo>
                    <a:pt x="382" y="26"/>
                  </a:lnTo>
                  <a:lnTo>
                    <a:pt x="365" y="25"/>
                  </a:lnTo>
                  <a:lnTo>
                    <a:pt x="348" y="26"/>
                  </a:lnTo>
                  <a:lnTo>
                    <a:pt x="332" y="28"/>
                  </a:lnTo>
                  <a:lnTo>
                    <a:pt x="316" y="31"/>
                  </a:lnTo>
                  <a:lnTo>
                    <a:pt x="300" y="34"/>
                  </a:lnTo>
                  <a:lnTo>
                    <a:pt x="284" y="39"/>
                  </a:lnTo>
                  <a:lnTo>
                    <a:pt x="269" y="45"/>
                  </a:lnTo>
                  <a:lnTo>
                    <a:pt x="253" y="52"/>
                  </a:lnTo>
                  <a:lnTo>
                    <a:pt x="238" y="60"/>
                  </a:lnTo>
                  <a:lnTo>
                    <a:pt x="224" y="69"/>
                  </a:lnTo>
                  <a:lnTo>
                    <a:pt x="210" y="79"/>
                  </a:lnTo>
                  <a:lnTo>
                    <a:pt x="196" y="90"/>
                  </a:lnTo>
                  <a:lnTo>
                    <a:pt x="182" y="102"/>
                  </a:lnTo>
                  <a:lnTo>
                    <a:pt x="169" y="115"/>
                  </a:lnTo>
                  <a:lnTo>
                    <a:pt x="156" y="128"/>
                  </a:lnTo>
                  <a:lnTo>
                    <a:pt x="144" y="142"/>
                  </a:lnTo>
                  <a:lnTo>
                    <a:pt x="132" y="158"/>
                  </a:lnTo>
                  <a:lnTo>
                    <a:pt x="121" y="174"/>
                  </a:lnTo>
                  <a:lnTo>
                    <a:pt x="110" y="190"/>
                  </a:lnTo>
                  <a:lnTo>
                    <a:pt x="100" y="208"/>
                  </a:lnTo>
                  <a:lnTo>
                    <a:pt x="90" y="226"/>
                  </a:lnTo>
                  <a:lnTo>
                    <a:pt x="81" y="245"/>
                  </a:lnTo>
                  <a:lnTo>
                    <a:pt x="73" y="264"/>
                  </a:lnTo>
                  <a:lnTo>
                    <a:pt x="65" y="284"/>
                  </a:lnTo>
                  <a:lnTo>
                    <a:pt x="57" y="305"/>
                  </a:lnTo>
                  <a:lnTo>
                    <a:pt x="51" y="326"/>
                  </a:lnTo>
                  <a:lnTo>
                    <a:pt x="45" y="348"/>
                  </a:lnTo>
                  <a:lnTo>
                    <a:pt x="40" y="370"/>
                  </a:lnTo>
                  <a:lnTo>
                    <a:pt x="35" y="393"/>
                  </a:lnTo>
                  <a:lnTo>
                    <a:pt x="31" y="416"/>
                  </a:lnTo>
                  <a:lnTo>
                    <a:pt x="28" y="440"/>
                  </a:lnTo>
                  <a:lnTo>
                    <a:pt x="26" y="464"/>
                  </a:lnTo>
                  <a:lnTo>
                    <a:pt x="25" y="488"/>
                  </a:lnTo>
                  <a:lnTo>
                    <a:pt x="0" y="487"/>
                  </a:lnTo>
                  <a:close/>
                </a:path>
              </a:pathLst>
            </a:custGeom>
            <a:solidFill>
              <a:srgbClr val="FF6600"/>
            </a:solidFill>
            <a:ln w="0" cap="flat">
              <a:solidFill>
                <a:srgbClr val="FF6600"/>
              </a:solidFill>
              <a:prstDash val="solid"/>
              <a:round/>
              <a:headEnd/>
              <a:tailEnd/>
            </a:ln>
          </p:spPr>
          <p:txBody>
            <a:bodyPr/>
            <a:lstStyle/>
            <a:p>
              <a:endParaRPr lang="en-US"/>
            </a:p>
          </p:txBody>
        </p:sp>
        <p:sp>
          <p:nvSpPr>
            <p:cNvPr id="9229" name="Freeform 14"/>
            <p:cNvSpPr>
              <a:spLocks/>
            </p:cNvSpPr>
            <p:nvPr/>
          </p:nvSpPr>
          <p:spPr bwMode="auto">
            <a:xfrm>
              <a:off x="5699125" y="4951414"/>
              <a:ext cx="1158875" cy="819150"/>
            </a:xfrm>
            <a:custGeom>
              <a:avLst/>
              <a:gdLst>
                <a:gd name="T0" fmla="*/ 2147483647 w 730"/>
                <a:gd name="T1" fmla="*/ 2147483647 h 516"/>
                <a:gd name="T2" fmla="*/ 2147483647 w 730"/>
                <a:gd name="T3" fmla="*/ 2147483647 h 516"/>
                <a:gd name="T4" fmla="*/ 2147483647 w 730"/>
                <a:gd name="T5" fmla="*/ 2147483647 h 516"/>
                <a:gd name="T6" fmla="*/ 2147483647 w 730"/>
                <a:gd name="T7" fmla="*/ 2147483647 h 516"/>
                <a:gd name="T8" fmla="*/ 2147483647 w 730"/>
                <a:gd name="T9" fmla="*/ 2147483647 h 516"/>
                <a:gd name="T10" fmla="*/ 2147483647 w 730"/>
                <a:gd name="T11" fmla="*/ 2147483647 h 516"/>
                <a:gd name="T12" fmla="*/ 2147483647 w 730"/>
                <a:gd name="T13" fmla="*/ 2147483647 h 516"/>
                <a:gd name="T14" fmla="*/ 2147483647 w 730"/>
                <a:gd name="T15" fmla="*/ 2147483647 h 516"/>
                <a:gd name="T16" fmla="*/ 2147483647 w 730"/>
                <a:gd name="T17" fmla="*/ 2147483647 h 516"/>
                <a:gd name="T18" fmla="*/ 2147483647 w 730"/>
                <a:gd name="T19" fmla="*/ 2147483647 h 516"/>
                <a:gd name="T20" fmla="*/ 2147483647 w 730"/>
                <a:gd name="T21" fmla="*/ 0 h 516"/>
                <a:gd name="T22" fmla="*/ 2147483647 w 730"/>
                <a:gd name="T23" fmla="*/ 2147483647 h 516"/>
                <a:gd name="T24" fmla="*/ 2147483647 w 730"/>
                <a:gd name="T25" fmla="*/ 2147483647 h 516"/>
                <a:gd name="T26" fmla="*/ 2147483647 w 730"/>
                <a:gd name="T27" fmla="*/ 2147483647 h 516"/>
                <a:gd name="T28" fmla="*/ 2147483647 w 730"/>
                <a:gd name="T29" fmla="*/ 2147483647 h 516"/>
                <a:gd name="T30" fmla="*/ 2147483647 w 730"/>
                <a:gd name="T31" fmla="*/ 2147483647 h 516"/>
                <a:gd name="T32" fmla="*/ 2147483647 w 730"/>
                <a:gd name="T33" fmla="*/ 2147483647 h 516"/>
                <a:gd name="T34" fmla="*/ 2147483647 w 730"/>
                <a:gd name="T35" fmla="*/ 2147483647 h 516"/>
                <a:gd name="T36" fmla="*/ 2147483647 w 730"/>
                <a:gd name="T37" fmla="*/ 2147483647 h 516"/>
                <a:gd name="T38" fmla="*/ 2147483647 w 730"/>
                <a:gd name="T39" fmla="*/ 2147483647 h 516"/>
                <a:gd name="T40" fmla="*/ 2147483647 w 730"/>
                <a:gd name="T41" fmla="*/ 2147483647 h 516"/>
                <a:gd name="T42" fmla="*/ 2147483647 w 730"/>
                <a:gd name="T43" fmla="*/ 2147483647 h 516"/>
                <a:gd name="T44" fmla="*/ 2147483647 w 730"/>
                <a:gd name="T45" fmla="*/ 2147483647 h 516"/>
                <a:gd name="T46" fmla="*/ 2147483647 w 730"/>
                <a:gd name="T47" fmla="*/ 2147483647 h 516"/>
                <a:gd name="T48" fmla="*/ 2147483647 w 730"/>
                <a:gd name="T49" fmla="*/ 2147483647 h 516"/>
                <a:gd name="T50" fmla="*/ 2147483647 w 730"/>
                <a:gd name="T51" fmla="*/ 2147483647 h 516"/>
                <a:gd name="T52" fmla="*/ 2147483647 w 730"/>
                <a:gd name="T53" fmla="*/ 2147483647 h 516"/>
                <a:gd name="T54" fmla="*/ 2147483647 w 730"/>
                <a:gd name="T55" fmla="*/ 2147483647 h 516"/>
                <a:gd name="T56" fmla="*/ 2147483647 w 730"/>
                <a:gd name="T57" fmla="*/ 2147483647 h 516"/>
                <a:gd name="T58" fmla="*/ 2147483647 w 730"/>
                <a:gd name="T59" fmla="*/ 2147483647 h 516"/>
                <a:gd name="T60" fmla="*/ 2147483647 w 730"/>
                <a:gd name="T61" fmla="*/ 2147483647 h 516"/>
                <a:gd name="T62" fmla="*/ 2147483647 w 730"/>
                <a:gd name="T63" fmla="*/ 2147483647 h 516"/>
                <a:gd name="T64" fmla="*/ 2147483647 w 730"/>
                <a:gd name="T65" fmla="*/ 2147483647 h 516"/>
                <a:gd name="T66" fmla="*/ 2147483647 w 730"/>
                <a:gd name="T67" fmla="*/ 2147483647 h 516"/>
                <a:gd name="T68" fmla="*/ 2147483647 w 730"/>
                <a:gd name="T69" fmla="*/ 2147483647 h 516"/>
                <a:gd name="T70" fmla="*/ 2147483647 w 730"/>
                <a:gd name="T71" fmla="*/ 2147483647 h 516"/>
                <a:gd name="T72" fmla="*/ 2147483647 w 730"/>
                <a:gd name="T73" fmla="*/ 2147483647 h 516"/>
                <a:gd name="T74" fmla="*/ 2147483647 w 730"/>
                <a:gd name="T75" fmla="*/ 2147483647 h 516"/>
                <a:gd name="T76" fmla="*/ 2147483647 w 730"/>
                <a:gd name="T77" fmla="*/ 2147483647 h 516"/>
                <a:gd name="T78" fmla="*/ 2147483647 w 730"/>
                <a:gd name="T79" fmla="*/ 2147483647 h 516"/>
                <a:gd name="T80" fmla="*/ 2147483647 w 730"/>
                <a:gd name="T81" fmla="*/ 2147483647 h 516"/>
                <a:gd name="T82" fmla="*/ 2147483647 w 730"/>
                <a:gd name="T83" fmla="*/ 2147483647 h 516"/>
                <a:gd name="T84" fmla="*/ 2147483647 w 730"/>
                <a:gd name="T85" fmla="*/ 2147483647 h 5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30" h="516">
                  <a:moveTo>
                    <a:pt x="0" y="487"/>
                  </a:moveTo>
                  <a:lnTo>
                    <a:pt x="2" y="462"/>
                  </a:lnTo>
                  <a:lnTo>
                    <a:pt x="4" y="437"/>
                  </a:lnTo>
                  <a:lnTo>
                    <a:pt x="7" y="413"/>
                  </a:lnTo>
                  <a:lnTo>
                    <a:pt x="11" y="389"/>
                  </a:lnTo>
                  <a:lnTo>
                    <a:pt x="16" y="365"/>
                  </a:lnTo>
                  <a:lnTo>
                    <a:pt x="21" y="342"/>
                  </a:lnTo>
                  <a:lnTo>
                    <a:pt x="27" y="320"/>
                  </a:lnTo>
                  <a:lnTo>
                    <a:pt x="34" y="298"/>
                  </a:lnTo>
                  <a:lnTo>
                    <a:pt x="41" y="276"/>
                  </a:lnTo>
                  <a:lnTo>
                    <a:pt x="50" y="255"/>
                  </a:lnTo>
                  <a:lnTo>
                    <a:pt x="59" y="235"/>
                  </a:lnTo>
                  <a:lnTo>
                    <a:pt x="68" y="215"/>
                  </a:lnTo>
                  <a:lnTo>
                    <a:pt x="78" y="196"/>
                  </a:lnTo>
                  <a:lnTo>
                    <a:pt x="89" y="178"/>
                  </a:lnTo>
                  <a:lnTo>
                    <a:pt x="100" y="160"/>
                  </a:lnTo>
                  <a:lnTo>
                    <a:pt x="112" y="143"/>
                  </a:lnTo>
                  <a:lnTo>
                    <a:pt x="125" y="127"/>
                  </a:lnTo>
                  <a:lnTo>
                    <a:pt x="138" y="112"/>
                  </a:lnTo>
                  <a:lnTo>
                    <a:pt x="151" y="97"/>
                  </a:lnTo>
                  <a:lnTo>
                    <a:pt x="165" y="84"/>
                  </a:lnTo>
                  <a:lnTo>
                    <a:pt x="180" y="71"/>
                  </a:lnTo>
                  <a:lnTo>
                    <a:pt x="195" y="60"/>
                  </a:lnTo>
                  <a:lnTo>
                    <a:pt x="210" y="49"/>
                  </a:lnTo>
                  <a:lnTo>
                    <a:pt x="226" y="39"/>
                  </a:lnTo>
                  <a:lnTo>
                    <a:pt x="242" y="30"/>
                  </a:lnTo>
                  <a:lnTo>
                    <a:pt x="258" y="23"/>
                  </a:lnTo>
                  <a:lnTo>
                    <a:pt x="275" y="16"/>
                  </a:lnTo>
                  <a:lnTo>
                    <a:pt x="293" y="11"/>
                  </a:lnTo>
                  <a:lnTo>
                    <a:pt x="310" y="6"/>
                  </a:lnTo>
                  <a:lnTo>
                    <a:pt x="328" y="3"/>
                  </a:lnTo>
                  <a:lnTo>
                    <a:pt x="346" y="1"/>
                  </a:lnTo>
                  <a:lnTo>
                    <a:pt x="364" y="0"/>
                  </a:lnTo>
                  <a:lnTo>
                    <a:pt x="383" y="1"/>
                  </a:lnTo>
                  <a:lnTo>
                    <a:pt x="402" y="3"/>
                  </a:lnTo>
                  <a:lnTo>
                    <a:pt x="421" y="6"/>
                  </a:lnTo>
                  <a:lnTo>
                    <a:pt x="439" y="11"/>
                  </a:lnTo>
                  <a:lnTo>
                    <a:pt x="457" y="17"/>
                  </a:lnTo>
                  <a:lnTo>
                    <a:pt x="474" y="24"/>
                  </a:lnTo>
                  <a:lnTo>
                    <a:pt x="491" y="32"/>
                  </a:lnTo>
                  <a:lnTo>
                    <a:pt x="508" y="42"/>
                  </a:lnTo>
                  <a:lnTo>
                    <a:pt x="524" y="52"/>
                  </a:lnTo>
                  <a:lnTo>
                    <a:pt x="540" y="64"/>
                  </a:lnTo>
                  <a:lnTo>
                    <a:pt x="556" y="76"/>
                  </a:lnTo>
                  <a:lnTo>
                    <a:pt x="570" y="90"/>
                  </a:lnTo>
                  <a:lnTo>
                    <a:pt x="585" y="104"/>
                  </a:lnTo>
                  <a:lnTo>
                    <a:pt x="598" y="119"/>
                  </a:lnTo>
                  <a:lnTo>
                    <a:pt x="612" y="136"/>
                  </a:lnTo>
                  <a:lnTo>
                    <a:pt x="624" y="153"/>
                  </a:lnTo>
                  <a:lnTo>
                    <a:pt x="636" y="171"/>
                  </a:lnTo>
                  <a:lnTo>
                    <a:pt x="648" y="189"/>
                  </a:lnTo>
                  <a:lnTo>
                    <a:pt x="658" y="209"/>
                  </a:lnTo>
                  <a:lnTo>
                    <a:pt x="668" y="229"/>
                  </a:lnTo>
                  <a:lnTo>
                    <a:pt x="678" y="250"/>
                  </a:lnTo>
                  <a:lnTo>
                    <a:pt x="686" y="271"/>
                  </a:lnTo>
                  <a:lnTo>
                    <a:pt x="694" y="294"/>
                  </a:lnTo>
                  <a:lnTo>
                    <a:pt x="702" y="316"/>
                  </a:lnTo>
                  <a:lnTo>
                    <a:pt x="708" y="339"/>
                  </a:lnTo>
                  <a:lnTo>
                    <a:pt x="714" y="363"/>
                  </a:lnTo>
                  <a:lnTo>
                    <a:pt x="718" y="388"/>
                  </a:lnTo>
                  <a:lnTo>
                    <a:pt x="723" y="412"/>
                  </a:lnTo>
                  <a:lnTo>
                    <a:pt x="726" y="437"/>
                  </a:lnTo>
                  <a:lnTo>
                    <a:pt x="728" y="463"/>
                  </a:lnTo>
                  <a:lnTo>
                    <a:pt x="729" y="489"/>
                  </a:lnTo>
                  <a:lnTo>
                    <a:pt x="730" y="515"/>
                  </a:lnTo>
                  <a:lnTo>
                    <a:pt x="705" y="516"/>
                  </a:lnTo>
                  <a:lnTo>
                    <a:pt x="704" y="490"/>
                  </a:lnTo>
                  <a:lnTo>
                    <a:pt x="703" y="465"/>
                  </a:lnTo>
                  <a:lnTo>
                    <a:pt x="701" y="441"/>
                  </a:lnTo>
                  <a:lnTo>
                    <a:pt x="698" y="416"/>
                  </a:lnTo>
                  <a:lnTo>
                    <a:pt x="694" y="392"/>
                  </a:lnTo>
                  <a:lnTo>
                    <a:pt x="689" y="369"/>
                  </a:lnTo>
                  <a:lnTo>
                    <a:pt x="684" y="346"/>
                  </a:lnTo>
                  <a:lnTo>
                    <a:pt x="678" y="324"/>
                  </a:lnTo>
                  <a:lnTo>
                    <a:pt x="671" y="302"/>
                  </a:lnTo>
                  <a:lnTo>
                    <a:pt x="663" y="281"/>
                  </a:lnTo>
                  <a:lnTo>
                    <a:pt x="655" y="260"/>
                  </a:lnTo>
                  <a:lnTo>
                    <a:pt x="646" y="240"/>
                  </a:lnTo>
                  <a:lnTo>
                    <a:pt x="636" y="221"/>
                  </a:lnTo>
                  <a:lnTo>
                    <a:pt x="626" y="202"/>
                  </a:lnTo>
                  <a:lnTo>
                    <a:pt x="615" y="185"/>
                  </a:lnTo>
                  <a:lnTo>
                    <a:pt x="604" y="168"/>
                  </a:lnTo>
                  <a:lnTo>
                    <a:pt x="592" y="152"/>
                  </a:lnTo>
                  <a:lnTo>
                    <a:pt x="580" y="136"/>
                  </a:lnTo>
                  <a:lnTo>
                    <a:pt x="567" y="122"/>
                  </a:lnTo>
                  <a:lnTo>
                    <a:pt x="553" y="108"/>
                  </a:lnTo>
                  <a:lnTo>
                    <a:pt x="540" y="95"/>
                  </a:lnTo>
                  <a:lnTo>
                    <a:pt x="525" y="84"/>
                  </a:lnTo>
                  <a:lnTo>
                    <a:pt x="511" y="73"/>
                  </a:lnTo>
                  <a:lnTo>
                    <a:pt x="496" y="63"/>
                  </a:lnTo>
                  <a:lnTo>
                    <a:pt x="481" y="55"/>
                  </a:lnTo>
                  <a:lnTo>
                    <a:pt x="465" y="47"/>
                  </a:lnTo>
                  <a:lnTo>
                    <a:pt x="449" y="41"/>
                  </a:lnTo>
                  <a:lnTo>
                    <a:pt x="433" y="35"/>
                  </a:lnTo>
                  <a:lnTo>
                    <a:pt x="416" y="31"/>
                  </a:lnTo>
                  <a:lnTo>
                    <a:pt x="400" y="28"/>
                  </a:lnTo>
                  <a:lnTo>
                    <a:pt x="383" y="26"/>
                  </a:lnTo>
                  <a:lnTo>
                    <a:pt x="365" y="25"/>
                  </a:lnTo>
                  <a:lnTo>
                    <a:pt x="349" y="26"/>
                  </a:lnTo>
                  <a:lnTo>
                    <a:pt x="332" y="28"/>
                  </a:lnTo>
                  <a:lnTo>
                    <a:pt x="316" y="31"/>
                  </a:lnTo>
                  <a:lnTo>
                    <a:pt x="300" y="34"/>
                  </a:lnTo>
                  <a:lnTo>
                    <a:pt x="284" y="39"/>
                  </a:lnTo>
                  <a:lnTo>
                    <a:pt x="269" y="45"/>
                  </a:lnTo>
                  <a:lnTo>
                    <a:pt x="254" y="52"/>
                  </a:lnTo>
                  <a:lnTo>
                    <a:pt x="239" y="60"/>
                  </a:lnTo>
                  <a:lnTo>
                    <a:pt x="224" y="69"/>
                  </a:lnTo>
                  <a:lnTo>
                    <a:pt x="210" y="79"/>
                  </a:lnTo>
                  <a:lnTo>
                    <a:pt x="196" y="90"/>
                  </a:lnTo>
                  <a:lnTo>
                    <a:pt x="183" y="102"/>
                  </a:lnTo>
                  <a:lnTo>
                    <a:pt x="170" y="115"/>
                  </a:lnTo>
                  <a:lnTo>
                    <a:pt x="157" y="128"/>
                  </a:lnTo>
                  <a:lnTo>
                    <a:pt x="145" y="143"/>
                  </a:lnTo>
                  <a:lnTo>
                    <a:pt x="133" y="158"/>
                  </a:lnTo>
                  <a:lnTo>
                    <a:pt x="122" y="174"/>
                  </a:lnTo>
                  <a:lnTo>
                    <a:pt x="111" y="190"/>
                  </a:lnTo>
                  <a:lnTo>
                    <a:pt x="100" y="208"/>
                  </a:lnTo>
                  <a:lnTo>
                    <a:pt x="91" y="226"/>
                  </a:lnTo>
                  <a:lnTo>
                    <a:pt x="82" y="245"/>
                  </a:lnTo>
                  <a:lnTo>
                    <a:pt x="73" y="264"/>
                  </a:lnTo>
                  <a:lnTo>
                    <a:pt x="65" y="284"/>
                  </a:lnTo>
                  <a:lnTo>
                    <a:pt x="58" y="305"/>
                  </a:lnTo>
                  <a:lnTo>
                    <a:pt x="51" y="326"/>
                  </a:lnTo>
                  <a:lnTo>
                    <a:pt x="45" y="348"/>
                  </a:lnTo>
                  <a:lnTo>
                    <a:pt x="40" y="370"/>
                  </a:lnTo>
                  <a:lnTo>
                    <a:pt x="36" y="393"/>
                  </a:lnTo>
                  <a:lnTo>
                    <a:pt x="32" y="416"/>
                  </a:lnTo>
                  <a:lnTo>
                    <a:pt x="29" y="440"/>
                  </a:lnTo>
                  <a:lnTo>
                    <a:pt x="27" y="464"/>
                  </a:lnTo>
                  <a:lnTo>
                    <a:pt x="25" y="489"/>
                  </a:lnTo>
                  <a:lnTo>
                    <a:pt x="0" y="487"/>
                  </a:lnTo>
                  <a:close/>
                </a:path>
              </a:pathLst>
            </a:custGeom>
            <a:solidFill>
              <a:srgbClr val="FF6600"/>
            </a:solidFill>
            <a:ln w="0" cap="flat">
              <a:solidFill>
                <a:srgbClr val="FF6600"/>
              </a:solidFill>
              <a:prstDash val="solid"/>
              <a:round/>
              <a:headEnd/>
              <a:tailEnd/>
            </a:ln>
          </p:spPr>
          <p:txBody>
            <a:bodyPr/>
            <a:lstStyle/>
            <a:p>
              <a:endParaRPr lang="en-US"/>
            </a:p>
          </p:txBody>
        </p:sp>
        <p:sp>
          <p:nvSpPr>
            <p:cNvPr id="9230" name="Rectangle 15"/>
            <p:cNvSpPr>
              <a:spLocks noChangeArrowheads="1"/>
            </p:cNvSpPr>
            <p:nvPr/>
          </p:nvSpPr>
          <p:spPr bwMode="auto">
            <a:xfrm>
              <a:off x="7391400" y="5689459"/>
              <a:ext cx="206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1900">
                  <a:solidFill>
                    <a:srgbClr val="000000"/>
                  </a:solidFill>
                </a:rPr>
                <a:t>t</a:t>
              </a:r>
              <a:endParaRPr lang="en-US" altLang="en-US">
                <a:solidFill>
                  <a:srgbClr val="000000"/>
                </a:solidFill>
              </a:endParaRPr>
            </a:p>
          </p:txBody>
        </p:sp>
        <p:cxnSp>
          <p:nvCxnSpPr>
            <p:cNvPr id="27" name="Straight Connector 26"/>
            <p:cNvCxnSpPr>
              <a:stCxn id="9226" idx="3"/>
            </p:cNvCxnSpPr>
            <p:nvPr/>
          </p:nvCxnSpPr>
          <p:spPr>
            <a:xfrm>
              <a:off x="2470029" y="5754689"/>
              <a:ext cx="273056" cy="7937"/>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962314" y="5776914"/>
              <a:ext cx="290520" cy="7937"/>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424437" y="5783264"/>
              <a:ext cx="290519" cy="7937"/>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470029" y="4951414"/>
              <a:ext cx="476896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04179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2590800"/>
            <a:ext cx="7488238" cy="954088"/>
          </a:xfrm>
          <a:prstGeom prst="rect">
            <a:avLst/>
          </a:prstGeom>
          <a:solidFill>
            <a:schemeClr val="accent6">
              <a:lumMod val="20000"/>
              <a:lumOff val="80000"/>
            </a:schemeClr>
          </a:solidFill>
        </p:spPr>
        <p:txBody>
          <a:bodyPr>
            <a:spAutoFit/>
          </a:bodyPr>
          <a:lstStyle/>
          <a:p>
            <a:pPr algn="just" fontAlgn="auto">
              <a:spcBef>
                <a:spcPts val="0"/>
              </a:spcBef>
              <a:spcAft>
                <a:spcPts val="0"/>
              </a:spcAft>
              <a:defRPr/>
            </a:pPr>
            <a:r>
              <a:rPr lang="en-US" sz="2800" dirty="0">
                <a:latin typeface="+mn-lt"/>
                <a:cs typeface="+mn-cs"/>
              </a:rPr>
              <a:t>Duty Cycle: The </a:t>
            </a:r>
            <a:r>
              <a:rPr lang="en-US" sz="2800" b="1" dirty="0">
                <a:latin typeface="+mn-lt"/>
                <a:cs typeface="+mn-cs"/>
              </a:rPr>
              <a:t>fraction of the wave cycle</a:t>
            </a:r>
            <a:r>
              <a:rPr lang="en-US" sz="2800" dirty="0">
                <a:latin typeface="+mn-lt"/>
                <a:cs typeface="+mn-cs"/>
              </a:rPr>
              <a:t> over which the diode is conducting.</a:t>
            </a:r>
          </a:p>
        </p:txBody>
      </p:sp>
    </p:spTree>
    <p:extLst>
      <p:ext uri="{BB962C8B-B14F-4D97-AF65-F5344CB8AC3E}">
        <p14:creationId xmlns:p14="http://schemas.microsoft.com/office/powerpoint/2010/main" val="238722065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304800" y="304800"/>
            <a:ext cx="85344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Aft>
                <a:spcPts val="600"/>
              </a:spcAft>
            </a:pPr>
            <a:r>
              <a:rPr lang="en-US" altLang="en-US" sz="2000" b="1">
                <a:solidFill>
                  <a:srgbClr val="0000CC"/>
                </a:solidFill>
              </a:rPr>
              <a:t>EXAMPLE 3.1 – Half Wave Rectifier</a:t>
            </a:r>
            <a:endParaRPr lang="en-US" altLang="en-US" sz="2000">
              <a:solidFill>
                <a:srgbClr val="0000CC"/>
              </a:solidFill>
            </a:endParaRPr>
          </a:p>
          <a:p>
            <a:pPr algn="just" eaLnBrk="1" hangingPunct="1"/>
            <a:r>
              <a:rPr lang="en-US" altLang="en-US"/>
              <a:t>Determine the currents and voltages of the half-wave rectifier circuit. Consider the half-wave rectifier circuit shown in Figure. </a:t>
            </a:r>
          </a:p>
          <a:p>
            <a:pPr algn="just" eaLnBrk="1" hangingPunct="1"/>
            <a:r>
              <a:rPr lang="en-US" altLang="en-US"/>
              <a:t>Assume                                         and                       .  Also assume that               	 </a:t>
            </a:r>
          </a:p>
          <a:p>
            <a:pPr algn="just" eaLnBrk="1" hangingPunct="1"/>
            <a:r>
              <a:rPr lang="en-US" altLang="en-US"/>
              <a:t>Determine the peak diode current, </a:t>
            </a:r>
            <a:r>
              <a:rPr lang="en-US" altLang="en-US">
                <a:solidFill>
                  <a:srgbClr val="FF0000"/>
                </a:solidFill>
              </a:rPr>
              <a:t>maximum reverse-bias diode voltage</a:t>
            </a:r>
            <a:r>
              <a:rPr lang="en-US" altLang="en-US"/>
              <a:t>, the fraction of the wave cycle over which the diode is conducting.</a:t>
            </a:r>
          </a:p>
          <a:p>
            <a:pPr eaLnBrk="1" hangingPunct="1"/>
            <a:endParaRPr lang="en-US" altLang="en-US"/>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322388"/>
            <a:ext cx="204311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0"/>
            <a:ext cx="11049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450" y="1268413"/>
            <a:ext cx="196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0" name="Group 10"/>
          <p:cNvGrpSpPr>
            <a:grpSpLocks/>
          </p:cNvGrpSpPr>
          <p:nvPr/>
        </p:nvGrpSpPr>
        <p:grpSpPr bwMode="auto">
          <a:xfrm>
            <a:off x="5029200" y="2281238"/>
            <a:ext cx="4114800" cy="2471737"/>
            <a:chOff x="4876800" y="2240280"/>
            <a:chExt cx="4114800" cy="2472452"/>
          </a:xfrm>
        </p:grpSpPr>
        <p:pic>
          <p:nvPicPr>
            <p:cNvPr id="1128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240280"/>
              <a:ext cx="3764609"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TextBox 8"/>
            <p:cNvSpPr txBox="1">
              <a:spLocks noChangeArrowheads="1"/>
            </p:cNvSpPr>
            <p:nvPr/>
          </p:nvSpPr>
          <p:spPr bwMode="auto">
            <a:xfrm>
              <a:off x="4876800" y="4343400"/>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A simple half-wave battery charger circuit</a:t>
              </a:r>
            </a:p>
          </p:txBody>
        </p:sp>
      </p:grpSp>
      <p:pic>
        <p:nvPicPr>
          <p:cNvPr id="11271" name="Picture 5"/>
          <p:cNvPicPr>
            <a:picLocks noChangeAspect="1" noChangeArrowheads="1"/>
          </p:cNvPicPr>
          <p:nvPr/>
        </p:nvPicPr>
        <p:blipFill>
          <a:blip r:embed="rId6">
            <a:extLst>
              <a:ext uri="{28A0092B-C50C-407E-A947-70E740481C1C}">
                <a14:useLocalDpi xmlns:a14="http://schemas.microsoft.com/office/drawing/2010/main" val="0"/>
              </a:ext>
            </a:extLst>
          </a:blip>
          <a:srcRect b="15758"/>
          <a:stretch>
            <a:fillRect/>
          </a:stretch>
        </p:blipFill>
        <p:spPr bwMode="auto">
          <a:xfrm>
            <a:off x="228600" y="2362200"/>
            <a:ext cx="4478338"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TextBox 4"/>
          <p:cNvSpPr txBox="1">
            <a:spLocks noChangeArrowheads="1"/>
          </p:cNvSpPr>
          <p:nvPr/>
        </p:nvSpPr>
        <p:spPr bwMode="auto">
          <a:xfrm>
            <a:off x="388938" y="3630613"/>
            <a:ext cx="2968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-V</a:t>
            </a:r>
            <a:r>
              <a:rPr lang="en-US" altLang="en-US" baseline="-25000"/>
              <a:t>R</a:t>
            </a:r>
            <a:r>
              <a:rPr lang="en-US" altLang="en-US"/>
              <a:t> + V</a:t>
            </a:r>
            <a:r>
              <a:rPr lang="en-US" altLang="en-US" baseline="-25000"/>
              <a:t>B</a:t>
            </a:r>
            <a:r>
              <a:rPr lang="en-US" altLang="en-US"/>
              <a:t> + 18.6 = 0</a:t>
            </a:r>
            <a:endParaRPr lang="en-US" altLang="en-US" baseline="-25000"/>
          </a:p>
          <a:p>
            <a:pPr eaLnBrk="1" hangingPunct="1"/>
            <a:r>
              <a:rPr lang="en-US" altLang="en-US"/>
              <a:t>V</a:t>
            </a:r>
            <a:r>
              <a:rPr lang="en-US" altLang="en-US" baseline="-25000"/>
              <a:t>R</a:t>
            </a:r>
            <a:r>
              <a:rPr lang="en-US" altLang="en-US"/>
              <a:t> = </a:t>
            </a:r>
            <a:r>
              <a:rPr lang="en-US" altLang="en-US" b="1" u="sng"/>
              <a:t>24.6 V</a:t>
            </a:r>
          </a:p>
        </p:txBody>
      </p:sp>
      <p:grpSp>
        <p:nvGrpSpPr>
          <p:cNvPr id="11273" name="Group 7"/>
          <p:cNvGrpSpPr>
            <a:grpSpLocks/>
          </p:cNvGrpSpPr>
          <p:nvPr/>
        </p:nvGrpSpPr>
        <p:grpSpPr bwMode="auto">
          <a:xfrm>
            <a:off x="26988" y="4267200"/>
            <a:ext cx="4164012" cy="2244725"/>
            <a:chOff x="-45389" y="3953393"/>
            <a:chExt cx="4164013" cy="2244437"/>
          </a:xfrm>
        </p:grpSpPr>
        <p:pic>
          <p:nvPicPr>
            <p:cNvPr id="11274" name="Picture 2"/>
            <p:cNvPicPr>
              <a:picLocks noChangeAspect="1" noChangeArrowheads="1"/>
            </p:cNvPicPr>
            <p:nvPr/>
          </p:nvPicPr>
          <p:blipFill>
            <a:blip r:embed="rId7">
              <a:extLst>
                <a:ext uri="{28A0092B-C50C-407E-A947-70E740481C1C}">
                  <a14:useLocalDpi xmlns:a14="http://schemas.microsoft.com/office/drawing/2010/main" val="0"/>
                </a:ext>
              </a:extLst>
            </a:blip>
            <a:srcRect b="15359"/>
            <a:stretch>
              <a:fillRect/>
            </a:stretch>
          </p:blipFill>
          <p:spPr bwMode="auto">
            <a:xfrm>
              <a:off x="-45389" y="4025090"/>
              <a:ext cx="4164013" cy="21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20012" y="4024822"/>
              <a:ext cx="685800" cy="828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76" name="TextBox 2"/>
            <p:cNvSpPr txBox="1">
              <a:spLocks noChangeArrowheads="1"/>
            </p:cNvSpPr>
            <p:nvPr/>
          </p:nvSpPr>
          <p:spPr bwMode="auto">
            <a:xfrm>
              <a:off x="2443018" y="3953393"/>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000"/>
                <a:t>-  V</a:t>
              </a:r>
              <a:r>
                <a:rPr lang="en-US" altLang="en-US" sz="2000" baseline="-25000"/>
                <a:t>R</a:t>
              </a:r>
              <a:r>
                <a:rPr lang="en-US" altLang="en-US" sz="2000"/>
                <a:t>  +</a:t>
              </a:r>
              <a:endParaRPr lang="en-US" altLang="en-US" sz="2000" baseline="-25000"/>
            </a:p>
          </p:txBody>
        </p:sp>
        <p:sp>
          <p:nvSpPr>
            <p:cNvPr id="4" name="Freeform 3"/>
            <p:cNvSpPr/>
            <p:nvPr/>
          </p:nvSpPr>
          <p:spPr>
            <a:xfrm>
              <a:off x="1583386" y="4562915"/>
              <a:ext cx="1446212" cy="941267"/>
            </a:xfrm>
            <a:custGeom>
              <a:avLst/>
              <a:gdLst>
                <a:gd name="connsiteX0" fmla="*/ 0 w 1445714"/>
                <a:gd name="connsiteY0" fmla="*/ 0 h 941406"/>
                <a:gd name="connsiteX1" fmla="*/ 1399309 w 1445714"/>
                <a:gd name="connsiteY1" fmla="*/ 152400 h 941406"/>
                <a:gd name="connsiteX2" fmla="*/ 1011382 w 1445714"/>
                <a:gd name="connsiteY2" fmla="*/ 886690 h 941406"/>
                <a:gd name="connsiteX3" fmla="*/ 27709 w 1445714"/>
                <a:gd name="connsiteY3" fmla="*/ 831272 h 941406"/>
              </a:gdLst>
              <a:ahLst/>
              <a:cxnLst>
                <a:cxn ang="0">
                  <a:pos x="connsiteX0" y="connsiteY0"/>
                </a:cxn>
                <a:cxn ang="0">
                  <a:pos x="connsiteX1" y="connsiteY1"/>
                </a:cxn>
                <a:cxn ang="0">
                  <a:pos x="connsiteX2" y="connsiteY2"/>
                </a:cxn>
                <a:cxn ang="0">
                  <a:pos x="connsiteX3" y="connsiteY3"/>
                </a:cxn>
              </a:cxnLst>
              <a:rect l="l" t="t" r="r" b="b"/>
              <a:pathLst>
                <a:path w="1445714" h="941406">
                  <a:moveTo>
                    <a:pt x="0" y="0"/>
                  </a:moveTo>
                  <a:cubicBezTo>
                    <a:pt x="615372" y="2309"/>
                    <a:pt x="1230745" y="4618"/>
                    <a:pt x="1399309" y="152400"/>
                  </a:cubicBezTo>
                  <a:cubicBezTo>
                    <a:pt x="1567873" y="300182"/>
                    <a:pt x="1239982" y="773545"/>
                    <a:pt x="1011382" y="886690"/>
                  </a:cubicBezTo>
                  <a:cubicBezTo>
                    <a:pt x="782782" y="999835"/>
                    <a:pt x="405245" y="915553"/>
                    <a:pt x="27709" y="831272"/>
                  </a:cubicBez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278" name="TextBox 5"/>
            <p:cNvSpPr txBox="1">
              <a:spLocks noChangeArrowheads="1"/>
            </p:cNvSpPr>
            <p:nvPr/>
          </p:nvSpPr>
          <p:spPr bwMode="auto">
            <a:xfrm>
              <a:off x="1052513" y="5193268"/>
              <a:ext cx="304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b="1"/>
                <a:t>+</a:t>
              </a:r>
            </a:p>
          </p:txBody>
        </p:sp>
        <p:sp>
          <p:nvSpPr>
            <p:cNvPr id="11279" name="TextBox 16"/>
            <p:cNvSpPr txBox="1">
              <a:spLocks noChangeArrowheads="1"/>
            </p:cNvSpPr>
            <p:nvPr/>
          </p:nvSpPr>
          <p:spPr bwMode="auto">
            <a:xfrm>
              <a:off x="1066800" y="4419600"/>
              <a:ext cx="3048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b="1"/>
                <a:t>-</a:t>
              </a:r>
            </a:p>
          </p:txBody>
        </p:sp>
      </p:grpSp>
    </p:spTree>
    <p:extLst>
      <p:ext uri="{BB962C8B-B14F-4D97-AF65-F5344CB8AC3E}">
        <p14:creationId xmlns:p14="http://schemas.microsoft.com/office/powerpoint/2010/main" val="33977385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3581400"/>
            <a:ext cx="75326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532765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600200"/>
            <a:ext cx="30019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55779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927225"/>
            <a:ext cx="7488238" cy="1570038"/>
          </a:xfrm>
          <a:prstGeom prst="rect">
            <a:avLst/>
          </a:prstGeom>
          <a:solidFill>
            <a:schemeClr val="accent6">
              <a:lumMod val="20000"/>
              <a:lumOff val="80000"/>
            </a:schemeClr>
          </a:solidFill>
        </p:spPr>
        <p:txBody>
          <a:bodyPr>
            <a:spAutoFit/>
          </a:bodyPr>
          <a:lstStyle/>
          <a:p>
            <a:pPr fontAlgn="auto">
              <a:spcBef>
                <a:spcPts val="0"/>
              </a:spcBef>
              <a:spcAft>
                <a:spcPts val="0"/>
              </a:spcAft>
              <a:defRPr/>
            </a:pPr>
            <a:r>
              <a:rPr lang="en-US" sz="3200" dirty="0">
                <a:latin typeface="+mn-lt"/>
                <a:cs typeface="+mn-cs"/>
              </a:rPr>
              <a:t>The </a:t>
            </a:r>
            <a:r>
              <a:rPr lang="en-US" sz="3200" b="1" dirty="0">
                <a:latin typeface="+mn-lt"/>
                <a:cs typeface="+mn-cs"/>
              </a:rPr>
              <a:t>peak inverse voltage (PIV) </a:t>
            </a:r>
            <a:r>
              <a:rPr lang="en-US" sz="3200" dirty="0">
                <a:latin typeface="+mn-lt"/>
                <a:cs typeface="+mn-cs"/>
              </a:rPr>
              <a:t>of the diode is the peak value of the voltage that a diode can withstand when it is reversed biased </a:t>
            </a:r>
          </a:p>
        </p:txBody>
      </p:sp>
    </p:spTree>
    <p:extLst>
      <p:ext uri="{BB962C8B-B14F-4D97-AF65-F5344CB8AC3E}">
        <p14:creationId xmlns:p14="http://schemas.microsoft.com/office/powerpoint/2010/main" val="33425020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endParaRPr lang="en-US" altLang="en-US" smtClean="0"/>
          </a:p>
        </p:txBody>
      </p:sp>
      <p:graphicFrame>
        <p:nvGraphicFramePr>
          <p:cNvPr id="4" name="Content Placeholder 3"/>
          <p:cNvGraphicFramePr>
            <a:graphicFrameLocks noGrp="1"/>
          </p:cNvGraphicFramePr>
          <p:nvPr>
            <p:ph idx="1"/>
          </p:nvPr>
        </p:nvGraphicFramePr>
        <p:xfrm>
          <a:off x="228600" y="1828800"/>
          <a:ext cx="8610600" cy="3422653"/>
        </p:xfrm>
        <a:graphic>
          <a:graphicData uri="http://schemas.openxmlformats.org/drawingml/2006/table">
            <a:tbl>
              <a:tblPr firstRow="1" bandRow="1">
                <a:tableStyleId>{5C22544A-7EE6-4342-B048-85BDC9FD1C3A}</a:tableStyleId>
              </a:tblPr>
              <a:tblGrid>
                <a:gridCol w="2057400"/>
                <a:gridCol w="6553200"/>
              </a:tblGrid>
              <a:tr h="1066754">
                <a:tc>
                  <a:txBody>
                    <a:bodyPr/>
                    <a:lstStyle/>
                    <a:p>
                      <a:pPr algn="ctr"/>
                      <a:r>
                        <a:rPr lang="en-US" sz="3200" dirty="0" smtClean="0"/>
                        <a:t>Type of Rectifier</a:t>
                      </a:r>
                      <a:endParaRPr lang="en-US" sz="3200" dirty="0"/>
                    </a:p>
                  </a:txBody>
                  <a:tcPr marT="45698" marB="45698"/>
                </a:tc>
                <a:tc>
                  <a:txBody>
                    <a:bodyPr/>
                    <a:lstStyle/>
                    <a:p>
                      <a:pPr algn="ctr"/>
                      <a:r>
                        <a:rPr lang="en-US" sz="3200" dirty="0" smtClean="0"/>
                        <a:t>PIV</a:t>
                      </a:r>
                      <a:endParaRPr lang="en-US" sz="3200" dirty="0"/>
                    </a:p>
                  </a:txBody>
                  <a:tcPr marT="45698" marB="45698"/>
                </a:tc>
              </a:tr>
              <a:tr h="457155">
                <a:tc>
                  <a:txBody>
                    <a:bodyPr/>
                    <a:lstStyle/>
                    <a:p>
                      <a:pPr algn="ctr"/>
                      <a:r>
                        <a:rPr lang="en-US" sz="2400" dirty="0" smtClean="0"/>
                        <a:t>Half Wave</a:t>
                      </a:r>
                      <a:endParaRPr lang="en-US" sz="2400" dirty="0"/>
                    </a:p>
                  </a:txBody>
                  <a:tcPr marT="45698" marB="45698"/>
                </a:tc>
                <a:tc>
                  <a:txBody>
                    <a:bodyPr/>
                    <a:lstStyle/>
                    <a:p>
                      <a:pPr algn="ctr"/>
                      <a:r>
                        <a:rPr lang="en-US" sz="2400" dirty="0" smtClean="0"/>
                        <a:t>Peak</a:t>
                      </a:r>
                      <a:r>
                        <a:rPr lang="en-US" sz="2400" baseline="0" dirty="0" smtClean="0"/>
                        <a:t> value of the input secondary voltage, </a:t>
                      </a:r>
                      <a:r>
                        <a:rPr lang="en-US" sz="2400" baseline="0" dirty="0" err="1" smtClean="0"/>
                        <a:t>V</a:t>
                      </a:r>
                      <a:r>
                        <a:rPr lang="en-US" sz="2400" baseline="-25000" dirty="0" err="1" smtClean="0"/>
                        <a:t>s</a:t>
                      </a:r>
                      <a:r>
                        <a:rPr lang="en-US" sz="2400" baseline="-25000" dirty="0" smtClean="0"/>
                        <a:t> (peak)</a:t>
                      </a:r>
                      <a:endParaRPr lang="en-US" sz="2400" baseline="-25000" dirty="0"/>
                    </a:p>
                  </a:txBody>
                  <a:tcPr marT="45698" marB="45698"/>
                </a:tc>
              </a:tr>
              <a:tr h="822915">
                <a:tc>
                  <a:txBody>
                    <a:bodyPr/>
                    <a:lstStyle/>
                    <a:p>
                      <a:pPr algn="ctr"/>
                      <a:r>
                        <a:rPr lang="en-US" sz="2400" dirty="0" smtClean="0"/>
                        <a:t>Full Wave</a:t>
                      </a:r>
                      <a:r>
                        <a:rPr lang="en-US" sz="2400" baseline="0" dirty="0" smtClean="0"/>
                        <a:t> : Center-Tapped</a:t>
                      </a:r>
                      <a:endParaRPr lang="en-US" sz="2400" dirty="0"/>
                    </a:p>
                  </a:txBody>
                  <a:tcPr marT="45698" marB="45698"/>
                </a:tc>
                <a:tc>
                  <a:txBody>
                    <a:bodyPr/>
                    <a:lstStyle/>
                    <a:p>
                      <a:pPr algn="ctr"/>
                      <a:r>
                        <a:rPr lang="en-US" sz="2400" dirty="0" smtClean="0"/>
                        <a:t>2V</a:t>
                      </a:r>
                      <a:r>
                        <a:rPr lang="en-US" sz="2400" baseline="-25000" dirty="0" smtClean="0"/>
                        <a:t>s(peak)</a:t>
                      </a:r>
                      <a:r>
                        <a:rPr lang="en-US" sz="2400" baseline="0" dirty="0" smtClean="0"/>
                        <a:t> - </a:t>
                      </a:r>
                      <a:r>
                        <a:rPr lang="en-US" sz="2400" dirty="0" smtClean="0"/>
                        <a:t>V</a:t>
                      </a:r>
                      <a:r>
                        <a:rPr lang="en-US" sz="2400" baseline="-25000" dirty="0" smtClean="0">
                          <a:sym typeface="Symbol"/>
                        </a:rPr>
                        <a:t></a:t>
                      </a:r>
                      <a:endParaRPr lang="en-US" sz="2400" baseline="-25000" dirty="0"/>
                    </a:p>
                  </a:txBody>
                  <a:tcPr marT="45698" marB="45698"/>
                </a:tc>
              </a:tr>
              <a:tr h="10758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Full Wave</a:t>
                      </a:r>
                      <a:r>
                        <a:rPr lang="en-US" sz="2400" baseline="0" dirty="0" smtClean="0"/>
                        <a:t>: Bridge </a:t>
                      </a:r>
                      <a:endParaRPr lang="en-US" sz="2400" dirty="0"/>
                    </a:p>
                  </a:txBody>
                  <a:tcPr marT="45698" marB="4569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t>V</a:t>
                      </a:r>
                      <a:r>
                        <a:rPr lang="en-US" sz="2400" baseline="-25000" dirty="0" err="1" smtClean="0"/>
                        <a:t>s</a:t>
                      </a:r>
                      <a:r>
                        <a:rPr lang="en-US" sz="2400" baseline="-25000" dirty="0" smtClean="0"/>
                        <a:t>(peak)</a:t>
                      </a:r>
                      <a:r>
                        <a:rPr lang="en-US" sz="2400" baseline="0" dirty="0" smtClean="0"/>
                        <a:t>- </a:t>
                      </a:r>
                      <a:r>
                        <a:rPr lang="en-US" sz="2400" dirty="0" smtClean="0"/>
                        <a:t>V</a:t>
                      </a:r>
                      <a:r>
                        <a:rPr lang="en-US" sz="2400" baseline="-25000" dirty="0" smtClean="0">
                          <a:sym typeface="Symbol"/>
                        </a:rPr>
                        <a:t></a:t>
                      </a:r>
                      <a:endParaRPr lang="en-US" sz="2400" dirty="0"/>
                    </a:p>
                  </a:txBody>
                  <a:tcPr marT="45698" marB="45698"/>
                </a:tc>
              </a:tr>
            </a:tbl>
          </a:graphicData>
        </a:graphic>
      </p:graphicFrame>
    </p:spTree>
    <p:extLst>
      <p:ext uri="{BB962C8B-B14F-4D97-AF65-F5344CB8AC3E}">
        <p14:creationId xmlns:p14="http://schemas.microsoft.com/office/powerpoint/2010/main" val="19531543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mtClean="0"/>
              <a:t>Example: Half Wave Rectifier</a:t>
            </a:r>
          </a:p>
        </p:txBody>
      </p:sp>
      <p:sp>
        <p:nvSpPr>
          <p:cNvPr id="15363" name="Content Placeholder 2"/>
          <p:cNvSpPr>
            <a:spLocks noGrp="1"/>
          </p:cNvSpPr>
          <p:nvPr>
            <p:ph idx="1"/>
          </p:nvPr>
        </p:nvSpPr>
        <p:spPr>
          <a:xfrm>
            <a:off x="342900" y="1579563"/>
            <a:ext cx="8686800" cy="4525962"/>
          </a:xfrm>
        </p:spPr>
        <p:txBody>
          <a:bodyPr/>
          <a:lstStyle/>
          <a:p>
            <a:pPr marL="0" indent="0" eaLnBrk="1" hangingPunct="1">
              <a:buFont typeface="Arial" charset="0"/>
              <a:buNone/>
            </a:pPr>
            <a:r>
              <a:rPr lang="en-US" altLang="en-US" sz="2400" smtClean="0"/>
              <a:t>Given a half wave rectifier with </a:t>
            </a:r>
            <a:r>
              <a:rPr lang="en-US" altLang="en-US" sz="2400" smtClean="0">
                <a:solidFill>
                  <a:srgbClr val="FF0000"/>
                </a:solidFill>
              </a:rPr>
              <a:t>input primary voltage,</a:t>
            </a:r>
            <a:r>
              <a:rPr lang="en-US" altLang="en-US" sz="2400" smtClean="0"/>
              <a:t> V</a:t>
            </a:r>
            <a:r>
              <a:rPr lang="en-US" altLang="en-US" sz="2400" baseline="-25000" smtClean="0"/>
              <a:t>p </a:t>
            </a:r>
            <a:r>
              <a:rPr lang="en-US" altLang="en-US" sz="2400" smtClean="0"/>
              <a:t>= 80 sin </a:t>
            </a:r>
            <a:r>
              <a:rPr lang="en-US" altLang="en-US" sz="2400" smtClean="0">
                <a:sym typeface="Symbol" pitchFamily="18" charset="2"/>
              </a:rPr>
              <a:t>t and the transformer turns ratio, N</a:t>
            </a:r>
            <a:r>
              <a:rPr lang="en-US" altLang="en-US" sz="2400" baseline="-25000" smtClean="0">
                <a:sym typeface="Symbol" pitchFamily="18" charset="2"/>
              </a:rPr>
              <a:t>1</a:t>
            </a:r>
            <a:r>
              <a:rPr lang="en-US" altLang="en-US" sz="2400" smtClean="0">
                <a:sym typeface="Symbol" pitchFamily="18" charset="2"/>
              </a:rPr>
              <a:t>/N</a:t>
            </a:r>
            <a:r>
              <a:rPr lang="en-US" altLang="en-US" sz="2400" baseline="-25000" smtClean="0">
                <a:sym typeface="Symbol" pitchFamily="18" charset="2"/>
              </a:rPr>
              <a:t>2</a:t>
            </a:r>
            <a:r>
              <a:rPr lang="en-US" altLang="en-US" sz="2400" smtClean="0">
                <a:sym typeface="Symbol" pitchFamily="18" charset="2"/>
              </a:rPr>
              <a:t> = 6. If the diode is ideal diode, (V = 0V), determine the value of the peak inverse voltage.</a:t>
            </a:r>
          </a:p>
          <a:p>
            <a:pPr marL="0" indent="0" eaLnBrk="1" hangingPunct="1">
              <a:buFont typeface="Arial" charset="0"/>
              <a:buNone/>
            </a:pPr>
            <a:endParaRPr lang="en-US" altLang="en-US" sz="2400" smtClean="0">
              <a:sym typeface="Symbol" pitchFamily="18" charset="2"/>
            </a:endParaRPr>
          </a:p>
          <a:p>
            <a:pPr marL="400050" lvl="1" indent="0" eaLnBrk="1" hangingPunct="1">
              <a:buFont typeface="Arial" charset="0"/>
              <a:buNone/>
            </a:pPr>
            <a:endParaRPr lang="en-US" altLang="en-US" sz="2400" smtClean="0"/>
          </a:p>
        </p:txBody>
      </p:sp>
      <p:sp>
        <p:nvSpPr>
          <p:cNvPr id="4" name="TextBox 3"/>
          <p:cNvSpPr txBox="1"/>
          <p:nvPr/>
        </p:nvSpPr>
        <p:spPr>
          <a:xfrm>
            <a:off x="457200" y="5024438"/>
            <a:ext cx="7543800" cy="1754187"/>
          </a:xfrm>
          <a:prstGeom prst="rect">
            <a:avLst/>
          </a:prstGeom>
          <a:noFill/>
        </p:spPr>
        <p:txBody>
          <a:bodyPr>
            <a:spAutoFit/>
          </a:bodyPr>
          <a:lstStyle/>
          <a:p>
            <a:pPr marL="342900" indent="-342900" fontAlgn="auto">
              <a:spcBef>
                <a:spcPts val="0"/>
              </a:spcBef>
              <a:spcAft>
                <a:spcPts val="0"/>
              </a:spcAft>
              <a:buFontTx/>
              <a:buAutoNum type="arabicPeriod"/>
              <a:defRPr/>
            </a:pPr>
            <a:r>
              <a:rPr lang="en-US" dirty="0">
                <a:latin typeface="+mn-lt"/>
                <a:cs typeface="+mn-cs"/>
              </a:rPr>
              <a:t>Get the input of the secondary voltage:  </a:t>
            </a:r>
          </a:p>
          <a:p>
            <a:pPr algn="ctr" fontAlgn="auto">
              <a:spcBef>
                <a:spcPts val="0"/>
              </a:spcBef>
              <a:spcAft>
                <a:spcPts val="0"/>
              </a:spcAft>
              <a:defRPr/>
            </a:pPr>
            <a:endParaRPr lang="en-US" b="1" dirty="0">
              <a:latin typeface="+mn-lt"/>
              <a:cs typeface="+mn-cs"/>
            </a:endParaRPr>
          </a:p>
          <a:p>
            <a:pPr algn="ctr" fontAlgn="auto">
              <a:spcBef>
                <a:spcPts val="0"/>
              </a:spcBef>
              <a:spcAft>
                <a:spcPts val="0"/>
              </a:spcAft>
              <a:defRPr/>
            </a:pPr>
            <a:r>
              <a:rPr lang="en-US" b="1" dirty="0">
                <a:latin typeface="+mn-lt"/>
                <a:cs typeface="+mn-cs"/>
              </a:rPr>
              <a:t>                                80 / 6 = 13.33 V</a:t>
            </a:r>
          </a:p>
          <a:p>
            <a:pPr algn="r" fontAlgn="auto">
              <a:spcBef>
                <a:spcPts val="0"/>
              </a:spcBef>
              <a:spcAft>
                <a:spcPts val="0"/>
              </a:spcAft>
              <a:defRPr/>
            </a:pPr>
            <a:endParaRPr lang="en-US" b="1" dirty="0">
              <a:latin typeface="+mn-lt"/>
              <a:cs typeface="+mn-cs"/>
            </a:endParaRPr>
          </a:p>
          <a:p>
            <a:pPr algn="r" fontAlgn="auto">
              <a:spcBef>
                <a:spcPts val="0"/>
              </a:spcBef>
              <a:spcAft>
                <a:spcPts val="0"/>
              </a:spcAft>
              <a:defRPr/>
            </a:pPr>
            <a:endParaRPr lang="en-US" b="1" dirty="0">
              <a:latin typeface="+mn-lt"/>
              <a:cs typeface="+mn-cs"/>
            </a:endParaRPr>
          </a:p>
          <a:p>
            <a:pPr marL="342900" indent="-342900" fontAlgn="auto">
              <a:spcBef>
                <a:spcPts val="0"/>
              </a:spcBef>
              <a:spcAft>
                <a:spcPts val="0"/>
              </a:spcAft>
              <a:buFontTx/>
              <a:buAutoNum type="arabicPeriod"/>
              <a:defRPr/>
            </a:pPr>
            <a:r>
              <a:rPr lang="en-US" dirty="0">
                <a:latin typeface="+mn-lt"/>
                <a:cs typeface="+mn-cs"/>
              </a:rPr>
              <a:t>PIV for half-wave = Peak value of the input voltage = </a:t>
            </a:r>
            <a:r>
              <a:rPr lang="en-US" b="1" u="sng" dirty="0">
                <a:latin typeface="+mn-lt"/>
                <a:cs typeface="+mn-cs"/>
              </a:rPr>
              <a:t>13.33 V</a:t>
            </a:r>
          </a:p>
        </p:txBody>
      </p:sp>
      <p:pic>
        <p:nvPicPr>
          <p:cNvPr id="153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819400"/>
            <a:ext cx="2171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3088" y="5410200"/>
            <a:ext cx="9906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a:off x="3130550" y="5781675"/>
            <a:ext cx="9271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1368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endParaRPr lang="en-US" altLang="en-US" smtClean="0"/>
          </a:p>
        </p:txBody>
      </p:sp>
      <p:sp>
        <p:nvSpPr>
          <p:cNvPr id="4" name="TextBox 3"/>
          <p:cNvSpPr txBox="1"/>
          <p:nvPr/>
        </p:nvSpPr>
        <p:spPr bwMode="auto">
          <a:xfrm>
            <a:off x="152400" y="1752600"/>
            <a:ext cx="8839200" cy="2862263"/>
          </a:xfrm>
          <a:prstGeom prst="rect">
            <a:avLst/>
          </a:prstGeom>
          <a:noFill/>
        </p:spPr>
        <p:txBody>
          <a:bodyPr>
            <a:spAutoFit/>
          </a:bodyPr>
          <a:lstStyle/>
          <a:p>
            <a:pPr fontAlgn="auto">
              <a:spcBef>
                <a:spcPts val="0"/>
              </a:spcBef>
              <a:spcAft>
                <a:spcPts val="0"/>
              </a:spcAft>
              <a:defRPr/>
            </a:pPr>
            <a:r>
              <a:rPr lang="en-US" b="1" dirty="0">
                <a:solidFill>
                  <a:srgbClr val="0000CC"/>
                </a:solidFill>
                <a:latin typeface="+mn-lt"/>
                <a:cs typeface="+mn-cs"/>
              </a:rPr>
              <a:t>EXAMPLE  3.2</a:t>
            </a:r>
            <a:endParaRPr lang="en-US" dirty="0">
              <a:solidFill>
                <a:srgbClr val="0000CC"/>
              </a:solidFill>
              <a:latin typeface="+mn-lt"/>
              <a:cs typeface="+mn-cs"/>
            </a:endParaRPr>
          </a:p>
          <a:p>
            <a:pPr fontAlgn="auto">
              <a:spcBef>
                <a:spcPts val="0"/>
              </a:spcBef>
              <a:spcAft>
                <a:spcPts val="0"/>
              </a:spcAft>
              <a:defRPr/>
            </a:pPr>
            <a:r>
              <a:rPr lang="en-US" dirty="0">
                <a:latin typeface="+mn-lt"/>
                <a:cs typeface="+mn-cs"/>
              </a:rPr>
              <a:t> </a:t>
            </a:r>
          </a:p>
          <a:p>
            <a:pPr algn="just" fontAlgn="auto">
              <a:spcBef>
                <a:spcPts val="0"/>
              </a:spcBef>
              <a:spcAft>
                <a:spcPts val="0"/>
              </a:spcAft>
              <a:defRPr/>
            </a:pPr>
            <a:r>
              <a:rPr lang="en-US" dirty="0">
                <a:latin typeface="+mn-lt"/>
                <a:cs typeface="+mn-cs"/>
              </a:rPr>
              <a:t>Calculate the transformer turns ratio and the PIV voltages for each type of the full wave rectifier</a:t>
            </a:r>
          </a:p>
          <a:p>
            <a:pPr marL="342900" indent="-342900" algn="just" fontAlgn="auto">
              <a:spcBef>
                <a:spcPts val="0"/>
              </a:spcBef>
              <a:spcAft>
                <a:spcPts val="0"/>
              </a:spcAft>
              <a:buFontTx/>
              <a:buAutoNum type="alphaLcParenR"/>
              <a:defRPr/>
            </a:pPr>
            <a:r>
              <a:rPr lang="en-US" dirty="0">
                <a:latin typeface="+mn-lt"/>
                <a:cs typeface="+mn-cs"/>
              </a:rPr>
              <a:t>center-tapped</a:t>
            </a:r>
          </a:p>
          <a:p>
            <a:pPr marL="342900" indent="-342900" algn="just" fontAlgn="auto">
              <a:spcBef>
                <a:spcPts val="0"/>
              </a:spcBef>
              <a:spcAft>
                <a:spcPts val="0"/>
              </a:spcAft>
              <a:buFontTx/>
              <a:buAutoNum type="alphaLcParenR"/>
              <a:defRPr/>
            </a:pPr>
            <a:r>
              <a:rPr lang="en-US" dirty="0">
                <a:latin typeface="+mn-lt"/>
                <a:cs typeface="+mn-cs"/>
              </a:rPr>
              <a:t>bridge</a:t>
            </a:r>
          </a:p>
          <a:p>
            <a:pPr algn="just" fontAlgn="auto">
              <a:spcBef>
                <a:spcPts val="0"/>
              </a:spcBef>
              <a:spcAft>
                <a:spcPts val="0"/>
              </a:spcAft>
              <a:defRPr/>
            </a:pPr>
            <a:endParaRPr lang="en-US" dirty="0">
              <a:latin typeface="+mn-lt"/>
              <a:cs typeface="+mn-cs"/>
            </a:endParaRPr>
          </a:p>
          <a:p>
            <a:pPr algn="just" fontAlgn="auto">
              <a:spcBef>
                <a:spcPts val="0"/>
              </a:spcBef>
              <a:spcAft>
                <a:spcPts val="0"/>
              </a:spcAft>
              <a:defRPr/>
            </a:pPr>
            <a:r>
              <a:rPr lang="en-US" dirty="0">
                <a:latin typeface="+mn-lt"/>
                <a:cs typeface="+mn-cs"/>
              </a:rPr>
              <a:t>Assume the input voltage of the transformer is 220 V (</a:t>
            </a:r>
            <a:r>
              <a:rPr lang="en-US" dirty="0" err="1">
                <a:latin typeface="+mn-lt"/>
                <a:cs typeface="+mn-cs"/>
              </a:rPr>
              <a:t>rms</a:t>
            </a:r>
            <a:r>
              <a:rPr lang="en-US" dirty="0">
                <a:latin typeface="+mn-lt"/>
                <a:cs typeface="+mn-cs"/>
              </a:rPr>
              <a:t>), 50 Hz from ac main line source. The desired peak output voltage is 9 volt; also assume diodes cut-in voltage  = 0.6 V. </a:t>
            </a:r>
          </a:p>
          <a:p>
            <a:pPr fontAlgn="auto">
              <a:spcBef>
                <a:spcPts val="0"/>
              </a:spcBef>
              <a:spcAft>
                <a:spcPts val="0"/>
              </a:spcAft>
              <a:defRPr/>
            </a:pPr>
            <a:endParaRPr lang="en-US" dirty="0">
              <a:latin typeface="+mn-lt"/>
              <a:cs typeface="+mn-cs"/>
            </a:endParaRPr>
          </a:p>
        </p:txBody>
      </p:sp>
    </p:spTree>
    <p:extLst>
      <p:ext uri="{BB962C8B-B14F-4D97-AF65-F5344CB8AC3E}">
        <p14:creationId xmlns:p14="http://schemas.microsoft.com/office/powerpoint/2010/main" val="39670768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838200"/>
            <a:ext cx="3054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1" name="Group 17"/>
          <p:cNvGrpSpPr>
            <a:grpSpLocks/>
          </p:cNvGrpSpPr>
          <p:nvPr/>
        </p:nvGrpSpPr>
        <p:grpSpPr bwMode="auto">
          <a:xfrm>
            <a:off x="609600" y="2590800"/>
            <a:ext cx="7924800" cy="3813175"/>
            <a:chOff x="609600" y="2590800"/>
            <a:chExt cx="7924800" cy="2713209"/>
          </a:xfrm>
        </p:grpSpPr>
        <p:grpSp>
          <p:nvGrpSpPr>
            <p:cNvPr id="17414" name="Group 13"/>
            <p:cNvGrpSpPr>
              <a:grpSpLocks/>
            </p:cNvGrpSpPr>
            <p:nvPr/>
          </p:nvGrpSpPr>
          <p:grpSpPr bwMode="auto">
            <a:xfrm>
              <a:off x="609600" y="2590800"/>
              <a:ext cx="7924800" cy="2253164"/>
              <a:chOff x="609600" y="2819400"/>
              <a:chExt cx="7924800" cy="2253164"/>
            </a:xfrm>
          </p:grpSpPr>
          <p:sp>
            <p:nvSpPr>
              <p:cNvPr id="17416" name="TextBox 10"/>
              <p:cNvSpPr txBox="1">
                <a:spLocks noChangeArrowheads="1"/>
              </p:cNvSpPr>
              <p:nvPr/>
            </p:nvSpPr>
            <p:spPr bwMode="auto">
              <a:xfrm>
                <a:off x="609600" y="2819400"/>
                <a:ext cx="7848600" cy="183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r>
                  <a:rPr lang="en-US" altLang="en-US" b="1"/>
                  <a:t>Solution:</a:t>
                </a:r>
                <a:r>
                  <a:rPr lang="en-US" altLang="en-US"/>
                  <a:t> For the centre-tapped transformer circuit the </a:t>
                </a:r>
                <a:r>
                  <a:rPr lang="en-US" altLang="en-US" b="1"/>
                  <a:t>peak voltage of the transformer secondary is required </a:t>
                </a:r>
              </a:p>
              <a:p>
                <a:pPr algn="just" eaLnBrk="1" hangingPunct="1"/>
                <a:endParaRPr lang="en-US" altLang="en-US" b="1"/>
              </a:p>
              <a:p>
                <a:pPr algn="just" eaLnBrk="1" hangingPunct="1"/>
                <a:r>
                  <a:rPr lang="en-US" altLang="en-US"/>
                  <a:t>The peak output voltage = 9V</a:t>
                </a:r>
              </a:p>
              <a:p>
                <a:pPr algn="just" eaLnBrk="1" hangingPunct="1"/>
                <a:r>
                  <a:rPr lang="en-US" altLang="en-US"/>
                  <a:t>Output voltage, Vo = Vs - V</a:t>
                </a:r>
                <a:r>
                  <a:rPr lang="en-US" altLang="en-US">
                    <a:sym typeface="Symbol" pitchFamily="18" charset="2"/>
                  </a:rPr>
                  <a:t></a:t>
                </a:r>
              </a:p>
              <a:p>
                <a:pPr algn="just" eaLnBrk="1" hangingPunct="1"/>
                <a:r>
                  <a:rPr lang="en-US" altLang="en-US">
                    <a:sym typeface="Symbol" pitchFamily="18" charset="2"/>
                  </a:rPr>
                  <a:t>Hence, Vs = 9 + 0.6 = 9.6V</a:t>
                </a:r>
              </a:p>
              <a:p>
                <a:pPr algn="just" eaLnBrk="1" hangingPunct="1"/>
                <a:r>
                  <a:rPr lang="en-US" altLang="en-US" b="1">
                    <a:solidFill>
                      <a:srgbClr val="FF0000"/>
                    </a:solidFill>
                    <a:sym typeface="Symbol" pitchFamily="18" charset="2"/>
                  </a:rPr>
                  <a:t>Peak value = Vrms  x  2 </a:t>
                </a:r>
              </a:p>
              <a:p>
                <a:pPr algn="just" eaLnBrk="1" hangingPunct="1"/>
                <a:r>
                  <a:rPr lang="en-US" altLang="en-US">
                    <a:sym typeface="Symbol" pitchFamily="18" charset="2"/>
                  </a:rPr>
                  <a:t>So, Vs (rms) = 9.6 / 2 = 6.79 V</a:t>
                </a:r>
                <a:endParaRPr lang="en-US" altLang="en-US"/>
              </a:p>
              <a:p>
                <a:pPr eaLnBrk="1" hangingPunct="1"/>
                <a:endParaRPr lang="en-US" altLang="en-US"/>
              </a:p>
            </p:txBody>
          </p:sp>
          <p:sp>
            <p:nvSpPr>
              <p:cNvPr id="17417" name="TextBox 11"/>
              <p:cNvSpPr txBox="1">
                <a:spLocks noChangeArrowheads="1"/>
              </p:cNvSpPr>
              <p:nvPr/>
            </p:nvSpPr>
            <p:spPr bwMode="auto">
              <a:xfrm>
                <a:off x="671513" y="4613042"/>
                <a:ext cx="7634287" cy="45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The turns ratio of the primary to each secondary winding is</a:t>
                </a:r>
              </a:p>
              <a:p>
                <a:pPr eaLnBrk="1" hangingPunct="1"/>
                <a:endParaRPr lang="en-US" altLang="en-US"/>
              </a:p>
            </p:txBody>
          </p:sp>
          <p:pic>
            <p:nvPicPr>
              <p:cNvPr id="1741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542" y="4479099"/>
                <a:ext cx="2017858" cy="49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5" name="TextBox 16"/>
            <p:cNvSpPr txBox="1">
              <a:spLocks noChangeArrowheads="1"/>
            </p:cNvSpPr>
            <p:nvPr/>
          </p:nvSpPr>
          <p:spPr bwMode="auto">
            <a:xfrm>
              <a:off x="731837" y="4844148"/>
              <a:ext cx="7535863" cy="45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The PIV of each diode: 2V</a:t>
              </a:r>
              <a:r>
                <a:rPr lang="en-US" altLang="en-US" baseline="-25000"/>
                <a:t>s(peak)</a:t>
              </a:r>
              <a:r>
                <a:rPr lang="en-US" altLang="en-US"/>
                <a:t> - V</a:t>
              </a:r>
              <a:r>
                <a:rPr lang="en-US" altLang="en-US" baseline="-25000">
                  <a:sym typeface="Symbol" pitchFamily="18" charset="2"/>
                </a:rPr>
                <a:t></a:t>
              </a:r>
              <a:r>
                <a:rPr lang="en-US" altLang="en-US">
                  <a:sym typeface="Symbol" pitchFamily="18" charset="2"/>
                </a:rPr>
                <a:t> =  </a:t>
              </a:r>
              <a:r>
                <a:rPr lang="en-US" altLang="en-US"/>
                <a:t>2(9.6) - 0.6 = 19.6 - 0.6 = </a:t>
              </a:r>
              <a:r>
                <a:rPr lang="en-US" altLang="en-US" b="1" u="sng"/>
                <a:t>18.6 V</a:t>
              </a:r>
            </a:p>
            <a:p>
              <a:pPr eaLnBrk="1" hangingPunct="1"/>
              <a:r>
                <a:rPr lang="en-US" altLang="en-US"/>
                <a:t>  </a:t>
              </a:r>
            </a:p>
          </p:txBody>
        </p:sp>
      </p:grpSp>
      <p:pic>
        <p:nvPicPr>
          <p:cNvPr id="174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38250"/>
            <a:ext cx="9937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a:off x="8001000" y="5434013"/>
            <a:ext cx="533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012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722813"/>
            <a:ext cx="257016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650" y="381000"/>
            <a:ext cx="30797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6" name="Group 17"/>
          <p:cNvGrpSpPr>
            <a:grpSpLocks/>
          </p:cNvGrpSpPr>
          <p:nvPr/>
        </p:nvGrpSpPr>
        <p:grpSpPr bwMode="auto">
          <a:xfrm>
            <a:off x="560388" y="2500313"/>
            <a:ext cx="7848600" cy="3813175"/>
            <a:chOff x="609600" y="2590800"/>
            <a:chExt cx="7848600" cy="2713208"/>
          </a:xfrm>
        </p:grpSpPr>
        <p:grpSp>
          <p:nvGrpSpPr>
            <p:cNvPr id="18438" name="Group 13"/>
            <p:cNvGrpSpPr>
              <a:grpSpLocks/>
            </p:cNvGrpSpPr>
            <p:nvPr/>
          </p:nvGrpSpPr>
          <p:grpSpPr bwMode="auto">
            <a:xfrm>
              <a:off x="609600" y="2590800"/>
              <a:ext cx="7848600" cy="2253164"/>
              <a:chOff x="609600" y="2819400"/>
              <a:chExt cx="7848600" cy="2253164"/>
            </a:xfrm>
          </p:grpSpPr>
          <p:sp>
            <p:nvSpPr>
              <p:cNvPr id="18440" name="TextBox 19"/>
              <p:cNvSpPr txBox="1">
                <a:spLocks noChangeArrowheads="1"/>
              </p:cNvSpPr>
              <p:nvPr/>
            </p:nvSpPr>
            <p:spPr bwMode="auto">
              <a:xfrm>
                <a:off x="609600" y="2819400"/>
                <a:ext cx="7848600" cy="183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eaLnBrk="1" hangingPunct="1"/>
                <a:r>
                  <a:rPr lang="en-US" altLang="en-US" b="1"/>
                  <a:t>Solution:</a:t>
                </a:r>
                <a:r>
                  <a:rPr lang="en-US" altLang="en-US"/>
                  <a:t> For the bridge transformer circuit the </a:t>
                </a:r>
                <a:r>
                  <a:rPr lang="en-US" altLang="en-US" b="1"/>
                  <a:t>peak voltage of the transformer secondary is required </a:t>
                </a:r>
              </a:p>
              <a:p>
                <a:pPr algn="just" eaLnBrk="1" hangingPunct="1"/>
                <a:endParaRPr lang="en-US" altLang="en-US" b="1"/>
              </a:p>
              <a:p>
                <a:pPr algn="just" eaLnBrk="1" hangingPunct="1"/>
                <a:r>
                  <a:rPr lang="en-US" altLang="en-US"/>
                  <a:t>The peak output voltage = 9V</a:t>
                </a:r>
              </a:p>
              <a:p>
                <a:pPr algn="just" eaLnBrk="1" hangingPunct="1"/>
                <a:r>
                  <a:rPr lang="en-US" altLang="en-US"/>
                  <a:t>Output voltage, Vo = Vs - 2V</a:t>
                </a:r>
                <a:r>
                  <a:rPr lang="en-US" altLang="en-US">
                    <a:sym typeface="Symbol" pitchFamily="18" charset="2"/>
                  </a:rPr>
                  <a:t></a:t>
                </a:r>
              </a:p>
              <a:p>
                <a:pPr algn="just" eaLnBrk="1" hangingPunct="1"/>
                <a:r>
                  <a:rPr lang="en-US" altLang="en-US">
                    <a:sym typeface="Symbol" pitchFamily="18" charset="2"/>
                  </a:rPr>
                  <a:t>Hence, Vs = 9 + 1.2 = 10.2 V</a:t>
                </a:r>
              </a:p>
              <a:p>
                <a:pPr algn="just" eaLnBrk="1" hangingPunct="1"/>
                <a:r>
                  <a:rPr lang="en-US" altLang="en-US" b="1">
                    <a:solidFill>
                      <a:srgbClr val="FF0000"/>
                    </a:solidFill>
                    <a:sym typeface="Symbol" pitchFamily="18" charset="2"/>
                  </a:rPr>
                  <a:t>Peak value = Vrms  x  2 </a:t>
                </a:r>
              </a:p>
              <a:p>
                <a:pPr algn="just" eaLnBrk="1" hangingPunct="1"/>
                <a:r>
                  <a:rPr lang="en-US" altLang="en-US">
                    <a:sym typeface="Symbol" pitchFamily="18" charset="2"/>
                  </a:rPr>
                  <a:t>So, Vs (rms) = 10.2 / 2 = 7.21 V</a:t>
                </a:r>
                <a:endParaRPr lang="en-US" altLang="en-US"/>
              </a:p>
              <a:p>
                <a:pPr eaLnBrk="1" hangingPunct="1"/>
                <a:endParaRPr lang="en-US" altLang="en-US"/>
              </a:p>
            </p:txBody>
          </p:sp>
          <p:sp>
            <p:nvSpPr>
              <p:cNvPr id="18441" name="TextBox 20"/>
              <p:cNvSpPr txBox="1">
                <a:spLocks noChangeArrowheads="1"/>
              </p:cNvSpPr>
              <p:nvPr/>
            </p:nvSpPr>
            <p:spPr bwMode="auto">
              <a:xfrm>
                <a:off x="671512" y="4613042"/>
                <a:ext cx="7634288" cy="45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The turns ratio of the primary to each secondary winding is</a:t>
                </a:r>
              </a:p>
              <a:p>
                <a:pPr eaLnBrk="1" hangingPunct="1"/>
                <a:endParaRPr lang="en-US" altLang="en-US"/>
              </a:p>
            </p:txBody>
          </p:sp>
        </p:grpSp>
        <p:sp>
          <p:nvSpPr>
            <p:cNvPr id="18439" name="TextBox 18"/>
            <p:cNvSpPr txBox="1">
              <a:spLocks noChangeArrowheads="1"/>
            </p:cNvSpPr>
            <p:nvPr/>
          </p:nvSpPr>
          <p:spPr bwMode="auto">
            <a:xfrm>
              <a:off x="731837" y="4844147"/>
              <a:ext cx="5410200" cy="45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a:t>The PIV of each diode: V</a:t>
              </a:r>
              <a:r>
                <a:rPr lang="en-US" altLang="en-US" baseline="-25000"/>
                <a:t>s(peak)</a:t>
              </a:r>
              <a:r>
                <a:rPr lang="en-US" altLang="en-US"/>
                <a:t>- V</a:t>
              </a:r>
              <a:r>
                <a:rPr lang="en-US" altLang="en-US" baseline="-25000">
                  <a:sym typeface="Symbol" pitchFamily="18" charset="2"/>
                </a:rPr>
                <a:t> </a:t>
              </a:r>
              <a:r>
                <a:rPr lang="en-US" altLang="en-US">
                  <a:sym typeface="Symbol" pitchFamily="18" charset="2"/>
                </a:rPr>
                <a:t> = </a:t>
              </a:r>
              <a:r>
                <a:rPr lang="en-US" altLang="en-US"/>
                <a:t>10.2 - 0.6 = </a:t>
              </a:r>
              <a:r>
                <a:rPr lang="en-US" altLang="en-US" b="1" u="sng"/>
                <a:t>9.6 V</a:t>
              </a:r>
            </a:p>
            <a:p>
              <a:pPr eaLnBrk="1" hangingPunct="1"/>
              <a:r>
                <a:rPr lang="en-US" altLang="en-US"/>
                <a:t>  </a:t>
              </a:r>
            </a:p>
          </p:txBody>
        </p:sp>
      </p:grpSp>
      <p:cxnSp>
        <p:nvCxnSpPr>
          <p:cNvPr id="23" name="Straight Connector 22"/>
          <p:cNvCxnSpPr/>
          <p:nvPr/>
        </p:nvCxnSpPr>
        <p:spPr>
          <a:xfrm>
            <a:off x="8205788" y="5240338"/>
            <a:ext cx="533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41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Extrinsic Materials: N- type</a:t>
            </a:r>
            <a:endParaRPr lang="en-US" dirty="0"/>
          </a:p>
        </p:txBody>
      </p:sp>
      <p:sp>
        <p:nvSpPr>
          <p:cNvPr id="2" name="Content Placeholder 1"/>
          <p:cNvSpPr>
            <a:spLocks noGrp="1"/>
          </p:cNvSpPr>
          <p:nvPr>
            <p:ph idx="1"/>
          </p:nvPr>
        </p:nvSpPr>
        <p:spPr/>
        <p:txBody>
          <a:bodyPr/>
          <a:lstStyle/>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3314700" cy="231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304800" y="4114800"/>
            <a:ext cx="7772400" cy="1676400"/>
          </a:xfrm>
          <a:prstGeom prst="rect">
            <a:avLst/>
          </a:prstGeom>
          <a:ln/>
        </p:spPr>
        <p:txBody>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90000"/>
              </a:lnSpc>
            </a:pPr>
            <a:r>
              <a:rPr lang="en-US" altLang="en-US" dirty="0" smtClean="0"/>
              <a:t>Pure Si can be doped with other elements to change its electrical properties.</a:t>
            </a:r>
          </a:p>
          <a:p>
            <a:pPr>
              <a:lnSpc>
                <a:spcPct val="90000"/>
              </a:lnSpc>
            </a:pPr>
            <a:r>
              <a:rPr lang="en-US" altLang="en-US" dirty="0" smtClean="0"/>
              <a:t>For example, if Si is doped with P (phosphorous), then it has more electrons, or becomes type N (electron). </a:t>
            </a:r>
          </a:p>
          <a:p>
            <a:pPr>
              <a:lnSpc>
                <a:spcPct val="90000"/>
              </a:lnSpc>
            </a:pPr>
            <a:r>
              <a:rPr lang="en-US" altLang="en-US" dirty="0" smtClean="0"/>
              <a:t>Diffused impurities with 5 valence electrons are called donor atoms </a:t>
            </a:r>
            <a:r>
              <a:rPr lang="en-US" altLang="en-US" dirty="0" err="1" smtClean="0"/>
              <a:t>eg</a:t>
            </a:r>
            <a:r>
              <a:rPr lang="en-US" altLang="en-US" dirty="0" smtClean="0"/>
              <a:t>. Antimony, arsenic , phosphorous. </a:t>
            </a:r>
            <a:endParaRPr lang="en-US" altLang="en-US" dirty="0"/>
          </a:p>
        </p:txBody>
      </p:sp>
      <p:cxnSp>
        <p:nvCxnSpPr>
          <p:cNvPr id="7" name="Straight Arrow Connector 6"/>
          <p:cNvCxnSpPr/>
          <p:nvPr/>
        </p:nvCxnSpPr>
        <p:spPr>
          <a:xfrm flipH="1">
            <a:off x="3733800" y="2438400"/>
            <a:ext cx="2286000" cy="242094"/>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109855" y="1828800"/>
            <a:ext cx="18288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Free Electron</a:t>
            </a:r>
            <a:endParaRPr lang="en-US" dirty="0"/>
          </a:p>
        </p:txBody>
      </p:sp>
    </p:spTree>
    <p:extLst>
      <p:ext uri="{BB962C8B-B14F-4D97-AF65-F5344CB8AC3E}">
        <p14:creationId xmlns:p14="http://schemas.microsoft.com/office/powerpoint/2010/main" val="62724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TW" b="1" dirty="0" smtClean="0"/>
              <a:t>Clipper </a:t>
            </a:r>
            <a:r>
              <a:rPr lang="en-US" altLang="zh-TW" b="1" dirty="0"/>
              <a:t>and Clamper Circuits</a:t>
            </a:r>
          </a:p>
        </p:txBody>
      </p:sp>
      <p:sp>
        <p:nvSpPr>
          <p:cNvPr id="2051" name="Rectangle 3"/>
          <p:cNvSpPr>
            <a:spLocks noGrp="1" noChangeArrowheads="1"/>
          </p:cNvSpPr>
          <p:nvPr>
            <p:ph type="subTitle" idx="1"/>
          </p:nvPr>
        </p:nvSpPr>
        <p:spPr/>
        <p:txBody>
          <a:bodyPr/>
          <a:lstStyle/>
          <a:p>
            <a:endParaRPr lang="en-US" altLang="en-US"/>
          </a:p>
        </p:txBody>
      </p:sp>
    </p:spTree>
    <p:extLst>
      <p:ext uri="{BB962C8B-B14F-4D97-AF65-F5344CB8AC3E}">
        <p14:creationId xmlns:p14="http://schemas.microsoft.com/office/powerpoint/2010/main" val="16316782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lgn="ctr"/>
            <a:r>
              <a:rPr lang="en-US" altLang="en-US" sz="4000" b="1" smtClean="0">
                <a:solidFill>
                  <a:srgbClr val="FF0000"/>
                </a:solidFill>
              </a:rPr>
              <a:t>Clippers</a:t>
            </a:r>
            <a:endParaRPr lang="en-US" altLang="en-US" b="1" smtClean="0">
              <a:solidFill>
                <a:srgbClr val="FF0000"/>
              </a:solidFill>
            </a:endParaRPr>
          </a:p>
        </p:txBody>
      </p:sp>
      <p:sp>
        <p:nvSpPr>
          <p:cNvPr id="3" name="Content Placeholder 2"/>
          <p:cNvSpPr>
            <a:spLocks noGrp="1"/>
          </p:cNvSpPr>
          <p:nvPr>
            <p:ph idx="1"/>
          </p:nvPr>
        </p:nvSpPr>
        <p:spPr/>
        <p:txBody>
          <a:bodyPr/>
          <a:lstStyle/>
          <a:p>
            <a:pPr algn="just">
              <a:defRPr/>
            </a:pPr>
            <a:r>
              <a:rPr lang="en-US" sz="2800" dirty="0" smtClean="0"/>
              <a:t> </a:t>
            </a:r>
            <a:r>
              <a:rPr lang="en-US" sz="2000" b="1" dirty="0" smtClean="0">
                <a:latin typeface="Times New Roman" pitchFamily="18" charset="0"/>
                <a:cs typeface="Times New Roman" pitchFamily="18" charset="0"/>
              </a:rPr>
              <a:t>Clipping circuit</a:t>
            </a:r>
            <a:r>
              <a:rPr lang="en-US" sz="2000" dirty="0" smtClean="0">
                <a:latin typeface="Times New Roman" pitchFamily="18" charset="0"/>
                <a:cs typeface="Times New Roman" pitchFamily="18" charset="0"/>
              </a:rPr>
              <a:t>: A wave shaping circuit which controls the shape of the output waveform by removing or clipping a portion of the applied wave.</a:t>
            </a:r>
          </a:p>
          <a:p>
            <a:pPr algn="just">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Half wave rectifier is the simplest example. (It clips negative half cycle).</a:t>
            </a:r>
          </a:p>
          <a:p>
            <a:pPr algn="just">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Also referred as voltage limiters/ amplitude selectors/ slicers.</a:t>
            </a:r>
          </a:p>
          <a:p>
            <a:pPr algn="just">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Applications: </a:t>
            </a:r>
          </a:p>
          <a:p>
            <a:pPr marL="0" indent="0" algn="just">
              <a:buFontTx/>
              <a:buNone/>
              <a:defRPr/>
            </a:pPr>
            <a:r>
              <a:rPr lang="en-US" sz="2000" dirty="0" smtClean="0">
                <a:latin typeface="Times New Roman" pitchFamily="18" charset="0"/>
                <a:cs typeface="Times New Roman" pitchFamily="18" charset="0"/>
              </a:rPr>
              <a:t>      - In radio receivers for communication circuits.</a:t>
            </a:r>
          </a:p>
          <a:p>
            <a:pPr marL="0" indent="0" algn="just">
              <a:buFontTx/>
              <a:buNone/>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 In radars, digital computers and other electronic systems.</a:t>
            </a:r>
          </a:p>
          <a:p>
            <a:pPr marL="0" indent="0" algn="just">
              <a:buFontTx/>
              <a:buNone/>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 Generation for different waveforms such as trapezoidal, or square</a:t>
            </a:r>
          </a:p>
          <a:p>
            <a:pPr marL="0" indent="0" algn="just">
              <a:buFontTx/>
              <a:buNone/>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waves.    </a:t>
            </a:r>
          </a:p>
          <a:p>
            <a:pPr marL="0" indent="0" algn="just">
              <a:buFontTx/>
              <a:buNone/>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 Helps in processing the picture signals in television transmitters.</a:t>
            </a:r>
          </a:p>
          <a:p>
            <a:pPr marL="0" indent="0" algn="just">
              <a:buFontTx/>
              <a:buNone/>
              <a:defRPr/>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 In television receivers for separating the </a:t>
            </a:r>
            <a:r>
              <a:rPr lang="en-US" sz="2000" dirty="0" err="1" smtClean="0">
                <a:latin typeface="Times New Roman" pitchFamily="18" charset="0"/>
                <a:cs typeface="Times New Roman" pitchFamily="18" charset="0"/>
              </a:rPr>
              <a:t>synchronising</a:t>
            </a:r>
            <a:r>
              <a:rPr lang="en-US" sz="2000" dirty="0" smtClean="0">
                <a:latin typeface="Times New Roman" pitchFamily="18" charset="0"/>
                <a:cs typeface="Times New Roman" pitchFamily="18" charset="0"/>
              </a:rPr>
              <a:t> signals from composite picture signals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70748943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altLang="en-US" sz="3600" b="1" smtClean="0">
                <a:solidFill>
                  <a:srgbClr val="FF0000"/>
                </a:solidFill>
              </a:rPr>
              <a:t>Types of clippers</a:t>
            </a:r>
          </a:p>
        </p:txBody>
      </p:sp>
      <p:sp>
        <p:nvSpPr>
          <p:cNvPr id="3" name="Content Placeholder 2"/>
          <p:cNvSpPr>
            <a:spLocks noGrp="1"/>
          </p:cNvSpPr>
          <p:nvPr>
            <p:ph idx="1"/>
          </p:nvPr>
        </p:nvSpPr>
        <p:spPr>
          <a:xfrm>
            <a:off x="152400" y="1066800"/>
            <a:ext cx="8915400" cy="5029200"/>
          </a:xfrm>
        </p:spPr>
        <p:txBody>
          <a:bodyPr/>
          <a:lstStyle/>
          <a:p>
            <a:pPr algn="just">
              <a:defRPr/>
            </a:pPr>
            <a:r>
              <a:rPr lang="en-US" sz="2400" dirty="0" smtClean="0"/>
              <a:t> According to non- linear devices used:</a:t>
            </a:r>
          </a:p>
          <a:p>
            <a:pPr marL="0" indent="0" algn="just">
              <a:buFontTx/>
              <a:buNone/>
              <a:defRPr/>
            </a:pPr>
            <a:r>
              <a:rPr lang="en-US" sz="2400" dirty="0"/>
              <a:t> </a:t>
            </a:r>
            <a:r>
              <a:rPr lang="en-US" sz="2400" dirty="0" smtClean="0"/>
              <a:t>     -  Diode clippers and </a:t>
            </a:r>
            <a:r>
              <a:rPr lang="en-US" sz="2400" dirty="0"/>
              <a:t>T</a:t>
            </a:r>
            <a:r>
              <a:rPr lang="en-US" sz="2400" dirty="0" smtClean="0"/>
              <a:t>ransistor clippers</a:t>
            </a:r>
          </a:p>
          <a:p>
            <a:pPr algn="just">
              <a:defRPr/>
            </a:pPr>
            <a:r>
              <a:rPr lang="en-US" sz="2400" dirty="0" smtClean="0"/>
              <a:t>According to biasing </a:t>
            </a:r>
          </a:p>
          <a:p>
            <a:pPr marL="0" indent="0" algn="just">
              <a:buFontTx/>
              <a:buNone/>
              <a:defRPr/>
            </a:pPr>
            <a:r>
              <a:rPr lang="en-US" sz="2400" dirty="0"/>
              <a:t> </a:t>
            </a:r>
            <a:r>
              <a:rPr lang="en-US" sz="2400" dirty="0" smtClean="0"/>
              <a:t>     - Biased clippers and Unbiased clippers.</a:t>
            </a:r>
          </a:p>
          <a:p>
            <a:pPr algn="just">
              <a:defRPr/>
            </a:pPr>
            <a:r>
              <a:rPr lang="en-US" sz="2400" dirty="0"/>
              <a:t> </a:t>
            </a:r>
            <a:r>
              <a:rPr lang="en-US" sz="2400" dirty="0" smtClean="0"/>
              <a:t>According to level of clipping</a:t>
            </a:r>
          </a:p>
          <a:p>
            <a:pPr marL="0" indent="0" algn="just">
              <a:buFontTx/>
              <a:buNone/>
              <a:defRPr/>
            </a:pPr>
            <a:r>
              <a:rPr lang="en-US" sz="2400" dirty="0"/>
              <a:t> </a:t>
            </a:r>
            <a:r>
              <a:rPr lang="en-US" sz="2400" dirty="0" smtClean="0"/>
              <a:t>     - Positive clippers, Negative clippers and combination clippers</a:t>
            </a:r>
            <a:endParaRPr lang="en-US" sz="2400" dirty="0"/>
          </a:p>
        </p:txBody>
      </p:sp>
    </p:spTree>
    <p:extLst>
      <p:ext uri="{BB962C8B-B14F-4D97-AF65-F5344CB8AC3E}">
        <p14:creationId xmlns:p14="http://schemas.microsoft.com/office/powerpoint/2010/main" val="92351029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ctr"/>
            <a:r>
              <a:rPr lang="en-US" altLang="en-US" b="1" smtClean="0">
                <a:solidFill>
                  <a:srgbClr val="FF0000"/>
                </a:solidFill>
              </a:rPr>
              <a:t>THUMB RULE</a:t>
            </a:r>
          </a:p>
        </p:txBody>
      </p:sp>
      <p:sp>
        <p:nvSpPr>
          <p:cNvPr id="3" name="Content Placeholder 2"/>
          <p:cNvSpPr>
            <a:spLocks noGrp="1"/>
          </p:cNvSpPr>
          <p:nvPr>
            <p:ph idx="1"/>
          </p:nvPr>
        </p:nvSpPr>
        <p:spPr/>
        <p:txBody>
          <a:bodyPr/>
          <a:lstStyle/>
          <a:p>
            <a:pPr marL="0" indent="0">
              <a:buFontTx/>
              <a:buNone/>
              <a:defRPr/>
            </a:pPr>
            <a:r>
              <a:rPr lang="en-US" dirty="0" smtClean="0"/>
              <a:t>Action of biasing on diode</a:t>
            </a:r>
          </a:p>
          <a:p>
            <a:pPr>
              <a:defRPr/>
            </a:pPr>
            <a:r>
              <a:rPr lang="en-US" dirty="0"/>
              <a:t> </a:t>
            </a:r>
            <a:r>
              <a:rPr lang="en-US" dirty="0" smtClean="0"/>
              <a:t>When diode is forward biased, it acts as a closed switch ( ON state).</a:t>
            </a:r>
          </a:p>
          <a:p>
            <a:pPr>
              <a:defRPr/>
            </a:pPr>
            <a:r>
              <a:rPr lang="en-US" dirty="0"/>
              <a:t> </a:t>
            </a:r>
            <a:r>
              <a:rPr lang="en-US" dirty="0" smtClean="0"/>
              <a:t>When diode is reverse biased, it acts as a open switch ( OFF state).</a:t>
            </a:r>
          </a:p>
          <a:p>
            <a:pPr marL="0" indent="0">
              <a:buFontTx/>
              <a:buNone/>
              <a:defRPr/>
            </a:pPr>
            <a:endParaRPr lang="en-US" dirty="0" smtClean="0"/>
          </a:p>
          <a:p>
            <a:pPr marL="0" indent="0">
              <a:buFontTx/>
              <a:buNone/>
              <a:defRPr/>
            </a:pPr>
            <a:endParaRPr lang="en-US" dirty="0"/>
          </a:p>
        </p:txBody>
      </p:sp>
    </p:spTree>
    <p:extLst>
      <p:ext uri="{BB962C8B-B14F-4D97-AF65-F5344CB8AC3E}">
        <p14:creationId xmlns:p14="http://schemas.microsoft.com/office/powerpoint/2010/main" val="11701341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Series clipper	</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840" y="2914281"/>
            <a:ext cx="3549220" cy="1581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35170"/>
            <a:ext cx="1733550" cy="1865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019800" y="2475572"/>
            <a:ext cx="1600200" cy="184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6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shunt clipper</a:t>
            </a:r>
            <a:endParaRPr lang="en-US" dirty="0"/>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542" y="2667000"/>
            <a:ext cx="2550762" cy="1904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7" y="2867024"/>
            <a:ext cx="1699103" cy="132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982480"/>
            <a:ext cx="1905000" cy="154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81797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Biased Shunt Clippers</a:t>
            </a:r>
            <a:endParaRPr lang="en-US" dirty="0"/>
          </a:p>
        </p:txBody>
      </p:sp>
      <p:sp>
        <p:nvSpPr>
          <p:cNvPr id="3" name="Content Placeholder 2"/>
          <p:cNvSpPr>
            <a:spLocks noGrp="1"/>
          </p:cNvSpPr>
          <p:nvPr>
            <p:ph idx="1"/>
          </p:nvPr>
        </p:nvSpPr>
        <p:spPr/>
        <p:txBody>
          <a:bodyPr/>
          <a:lstStyle/>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31" y="2831956"/>
            <a:ext cx="9278331" cy="171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64808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r>
              <a:rPr lang="en-US" altLang="zh-TW" b="1" dirty="0" smtClean="0"/>
              <a:t>Negative Shunt Biased clipper with Reverse polarity</a:t>
            </a:r>
            <a:endParaRPr lang="en-US" altLang="zh-TW" b="1" dirty="0"/>
          </a:p>
        </p:txBody>
      </p:sp>
      <p:sp>
        <p:nvSpPr>
          <p:cNvPr id="10243" name="Rectangle 3"/>
          <p:cNvSpPr>
            <a:spLocks noGrp="1" noChangeArrowheads="1"/>
          </p:cNvSpPr>
          <p:nvPr>
            <p:ph type="body" idx="1"/>
          </p:nvPr>
        </p:nvSpPr>
        <p:spPr/>
        <p:txBody>
          <a:bodyPr/>
          <a:lstStyle/>
          <a:p>
            <a:pPr>
              <a:buFont typeface="Wingdings" pitchFamily="2" charset="2"/>
              <a:buNone/>
            </a:pPr>
            <a:endParaRPr lang="en-US" altLang="en-US"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8208963" cy="314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75720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r>
              <a:rPr lang="en-US" altLang="zh-TW" b="1" dirty="0" smtClean="0"/>
              <a:t>Positive </a:t>
            </a:r>
            <a:r>
              <a:rPr lang="en-US" altLang="zh-TW" b="1" dirty="0"/>
              <a:t>Shunt Biased clipper with Reverse polarity</a:t>
            </a:r>
            <a:endParaRPr lang="en-US" altLang="en-US"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33600"/>
            <a:ext cx="8353425" cy="291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205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endParaRPr lang="en-US"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276475"/>
            <a:ext cx="7993063" cy="280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75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r>
              <a:rPr lang="en-US" dirty="0" smtClean="0"/>
              <a:t>At room temperature in an intrinsic Si, there is 1 free electron for every 10^12 atoms. </a:t>
            </a:r>
          </a:p>
          <a:p>
            <a:r>
              <a:rPr lang="en-US" dirty="0" smtClean="0"/>
              <a:t>If dosage level is 1 in 10 million (10^7), the ratio 10^12/ 10^7 = 10^5  indicates that the carrier concentration has increased by ratio of 100000:1</a:t>
            </a:r>
            <a:endParaRPr lang="en-US" dirty="0"/>
          </a:p>
          <a:p>
            <a:endParaRPr lang="en-US" dirty="0"/>
          </a:p>
        </p:txBody>
      </p:sp>
    </p:spTree>
    <p:extLst>
      <p:ext uri="{BB962C8B-B14F-4D97-AF65-F5344CB8AC3E}">
        <p14:creationId xmlns:p14="http://schemas.microsoft.com/office/powerpoint/2010/main" val="1276399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t>Combinational Clipper</a:t>
            </a:r>
            <a:endParaRPr lang="en-US" altLang="en-US" dirty="0"/>
          </a:p>
        </p:txBody>
      </p:sp>
      <p:sp>
        <p:nvSpPr>
          <p:cNvPr id="13315" name="Rectangle 3"/>
          <p:cNvSpPr>
            <a:spLocks noGrp="1" noChangeArrowheads="1"/>
          </p:cNvSpPr>
          <p:nvPr>
            <p:ph type="body" idx="1"/>
          </p:nvPr>
        </p:nvSpPr>
        <p:spPr/>
        <p:txBody>
          <a:bodyPr/>
          <a:lstStyle/>
          <a:p>
            <a:endParaRPr lang="en-US" alt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989138"/>
            <a:ext cx="8640763" cy="251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7539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Clampers		</a:t>
            </a:r>
            <a:endParaRPr lang="en-US" dirty="0"/>
          </a:p>
        </p:txBody>
      </p:sp>
      <p:sp>
        <p:nvSpPr>
          <p:cNvPr id="3" name="Content Placeholder 2"/>
          <p:cNvSpPr>
            <a:spLocks noGrp="1"/>
          </p:cNvSpPr>
          <p:nvPr>
            <p:ph idx="1"/>
          </p:nvPr>
        </p:nvSpPr>
        <p:spPr/>
        <p:txBody>
          <a:bodyPr/>
          <a:lstStyle/>
          <a:p>
            <a:r>
              <a:rPr lang="en-US" dirty="0" smtClean="0"/>
              <a:t>Add DC level to a waveform</a:t>
            </a:r>
          </a:p>
          <a:p>
            <a:r>
              <a:rPr lang="en-US" dirty="0" smtClean="0"/>
              <a:t>Network must have capacitor, diode, and </a:t>
            </a:r>
            <a:r>
              <a:rPr lang="en-US" smtClean="0"/>
              <a:t>resistive element.</a:t>
            </a:r>
          </a:p>
          <a:p>
            <a:endParaRPr lang="en-US"/>
          </a:p>
        </p:txBody>
      </p:sp>
    </p:spTree>
    <p:extLst>
      <p:ext uri="{BB962C8B-B14F-4D97-AF65-F5344CB8AC3E}">
        <p14:creationId xmlns:p14="http://schemas.microsoft.com/office/powerpoint/2010/main" val="6014951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half cycle</a:t>
            </a:r>
            <a:endParaRPr lang="en-US" dirty="0"/>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38" y="1828801"/>
            <a:ext cx="5738487" cy="222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156364"/>
            <a:ext cx="2895600" cy="169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4358101"/>
            <a:ext cx="4097019" cy="1477328"/>
          </a:xfrm>
          <a:prstGeom prst="rect">
            <a:avLst/>
          </a:prstGeom>
          <a:noFill/>
        </p:spPr>
        <p:txBody>
          <a:bodyPr wrap="none" rtlCol="0">
            <a:spAutoFit/>
          </a:bodyPr>
          <a:lstStyle/>
          <a:p>
            <a:r>
              <a:rPr lang="en-US" b="1" dirty="0" smtClean="0">
                <a:solidFill>
                  <a:srgbClr val="FF0000"/>
                </a:solidFill>
              </a:rPr>
              <a:t>For Positive half Cycle:</a:t>
            </a:r>
          </a:p>
          <a:p>
            <a:pPr marL="285750" indent="-285750">
              <a:buFont typeface="Arial" panose="020B0604020202020204" pitchFamily="34" charset="0"/>
              <a:buChar char="•"/>
            </a:pPr>
            <a:r>
              <a:rPr lang="en-US" b="1" dirty="0" smtClean="0">
                <a:solidFill>
                  <a:srgbClr val="FF0000"/>
                </a:solidFill>
              </a:rPr>
              <a:t>Diode acts like short circuit.</a:t>
            </a:r>
          </a:p>
          <a:p>
            <a:pPr marL="285750" indent="-285750">
              <a:buFont typeface="Arial" panose="020B0604020202020204" pitchFamily="34" charset="0"/>
              <a:buChar char="•"/>
            </a:pPr>
            <a:r>
              <a:rPr lang="en-US" b="1" dirty="0" smtClean="0">
                <a:solidFill>
                  <a:srgbClr val="FF0000"/>
                </a:solidFill>
              </a:rPr>
              <a:t>Capacitor charges up to V volts</a:t>
            </a:r>
          </a:p>
          <a:p>
            <a:pPr marL="285750" indent="-285750">
              <a:buFont typeface="Arial" panose="020B0604020202020204" pitchFamily="34" charset="0"/>
              <a:buChar char="•"/>
            </a:pPr>
            <a:r>
              <a:rPr lang="en-US" b="1" dirty="0" smtClean="0">
                <a:solidFill>
                  <a:srgbClr val="FF0000"/>
                </a:solidFill>
              </a:rPr>
              <a:t>During this interval the output is zero.</a:t>
            </a:r>
          </a:p>
          <a:p>
            <a:endParaRPr lang="en-US" dirty="0"/>
          </a:p>
        </p:txBody>
      </p:sp>
    </p:spTree>
    <p:extLst>
      <p:ext uri="{BB962C8B-B14F-4D97-AF65-F5344CB8AC3E}">
        <p14:creationId xmlns:p14="http://schemas.microsoft.com/office/powerpoint/2010/main" val="32307177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Half cycle</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635" y="1981200"/>
            <a:ext cx="292608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876800" y="1828800"/>
            <a:ext cx="37338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0000"/>
                </a:solidFill>
              </a:rPr>
              <a:t>Diode acts like an open circuit.</a:t>
            </a:r>
          </a:p>
          <a:p>
            <a:pPr marL="285750" indent="-285750">
              <a:buFont typeface="Arial" panose="020B0604020202020204" pitchFamily="34" charset="0"/>
              <a:buChar char="•"/>
            </a:pPr>
            <a:r>
              <a:rPr lang="en-US" dirty="0" smtClean="0">
                <a:solidFill>
                  <a:srgbClr val="FF0000"/>
                </a:solidFill>
              </a:rPr>
              <a:t>The leakage time of C is very high (5T), hence it doesn’t leak quickly.</a:t>
            </a:r>
            <a:endParaRPr lang="en-US" dirty="0">
              <a:solidFill>
                <a:srgbClr val="FF0000"/>
              </a:solidFill>
            </a:endParaRPr>
          </a:p>
        </p:txBody>
      </p:sp>
      <mc:AlternateContent xmlns:mc="http://schemas.openxmlformats.org/markup-compatibility/2006">
        <mc:Choice xmlns:a14="http://schemas.microsoft.com/office/drawing/2010/main" Requires="a14">
          <p:sp>
            <p:nvSpPr>
              <p:cNvPr id="5" name="TextBox 4"/>
              <p:cNvSpPr txBox="1"/>
              <p:nvPr/>
            </p:nvSpPr>
            <p:spPr>
              <a:xfrm>
                <a:off x="1540053" y="3886200"/>
                <a:ext cx="2157257" cy="92333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𝐴𝑝𝑝𝑙𝑦</m:t>
                      </m:r>
                      <m:r>
                        <a:rPr lang="en-US" b="0" i="1" smtClean="0">
                          <a:latin typeface="Cambria Math"/>
                        </a:rPr>
                        <m:t> </m:t>
                      </m:r>
                      <m:r>
                        <a:rPr lang="en-US" b="0" i="1" smtClean="0">
                          <a:latin typeface="Cambria Math"/>
                        </a:rPr>
                        <m:t>𝐾𝑉𝐿</m:t>
                      </m:r>
                      <m:r>
                        <a:rPr lang="en-US" b="0" i="1" smtClean="0">
                          <a:latin typeface="Cambria Math"/>
                        </a:rPr>
                        <m:t> </m:t>
                      </m:r>
                      <m:r>
                        <a:rPr lang="en-US" b="0" i="1" smtClean="0">
                          <a:latin typeface="Cambria Math"/>
                        </a:rPr>
                        <m:t>𝑤𝑒</m:t>
                      </m:r>
                      <m:r>
                        <a:rPr lang="en-US" b="0" i="1" smtClean="0">
                          <a:latin typeface="Cambria Math"/>
                        </a:rPr>
                        <m:t> </m:t>
                      </m:r>
                      <m:r>
                        <a:rPr lang="en-US" b="0" i="1" smtClean="0">
                          <a:latin typeface="Cambria Math"/>
                        </a:rPr>
                        <m:t>𝑔𝑒𝑡</m:t>
                      </m:r>
                      <m:r>
                        <a:rPr lang="en-US" b="0" i="1" smtClean="0">
                          <a:latin typeface="Cambria Math"/>
                        </a:rPr>
                        <m:t>,</m:t>
                      </m:r>
                    </m:oMath>
                  </m:oMathPara>
                </a14:m>
                <a:endParaRPr lang="en-US" b="0" i="1" dirty="0" smtClean="0">
                  <a:latin typeface="Cambria Math"/>
                </a:endParaRPr>
              </a:p>
              <a:p>
                <a:endParaRPr lang="en-US" b="0" i="1" dirty="0" smtClean="0">
                  <a:latin typeface="Cambria Math"/>
                </a:endParaRPr>
              </a:p>
              <a:p>
                <a14:m>
                  <m:oMathPara xmlns:m="http://schemas.openxmlformats.org/officeDocument/2006/math">
                    <m:oMathParaPr>
                      <m:jc m:val="centerGroup"/>
                    </m:oMathParaPr>
                    <m:oMath xmlns:m="http://schemas.openxmlformats.org/officeDocument/2006/math">
                      <m:r>
                        <a:rPr lang="en-US" b="0" i="1" smtClean="0">
                          <a:latin typeface="Cambria Math"/>
                        </a:rPr>
                        <m:t>−</m:t>
                      </m:r>
                      <m:r>
                        <a:rPr lang="en-US" b="0" i="1" smtClean="0">
                          <a:latin typeface="Cambria Math"/>
                        </a:rPr>
                        <m:t>𝑣</m:t>
                      </m:r>
                      <m:r>
                        <a:rPr lang="en-US" b="0" i="1" smtClean="0">
                          <a:latin typeface="Cambria Math"/>
                        </a:rPr>
                        <m:t>−</m:t>
                      </m:r>
                      <m:r>
                        <a:rPr lang="en-US" b="0" i="1" smtClean="0">
                          <a:latin typeface="Cambria Math"/>
                        </a:rPr>
                        <m:t>𝑣</m:t>
                      </m:r>
                      <m:r>
                        <a:rPr lang="en-US" b="0" i="1" smtClean="0">
                          <a:latin typeface="Cambria Math"/>
                        </a:rPr>
                        <m:t>−</m:t>
                      </m:r>
                      <m:sSub>
                        <m:sSubPr>
                          <m:ctrlPr>
                            <a:rPr lang="en-US" b="0" i="1" smtClean="0">
                              <a:latin typeface="Cambria Math"/>
                            </a:rPr>
                          </m:ctrlPr>
                        </m:sSubPr>
                        <m:e>
                          <m:r>
                            <a:rPr lang="en-US" b="0" i="1" smtClean="0">
                              <a:latin typeface="Cambria Math"/>
                            </a:rPr>
                            <m:t>𝑣</m:t>
                          </m:r>
                        </m:e>
                        <m:sub>
                          <m:r>
                            <a:rPr lang="en-US" b="0" i="1" smtClean="0">
                              <a:latin typeface="Cambria Math"/>
                            </a:rPr>
                            <m:t>0</m:t>
                          </m:r>
                        </m:sub>
                      </m:sSub>
                      <m:r>
                        <a:rPr lang="en-US" b="0" i="1" smtClean="0">
                          <a:latin typeface="Cambria Math"/>
                        </a:rPr>
                        <m:t>=0 </m:t>
                      </m:r>
                    </m:oMath>
                  </m:oMathPara>
                </a14:m>
                <a:endParaRPr lang="en-US" b="0" dirty="0" smtClean="0"/>
              </a:p>
            </p:txBody>
          </p:sp>
        </mc:Choice>
        <mc:Fallback>
          <p:sp>
            <p:nvSpPr>
              <p:cNvPr id="5" name="TextBox 4"/>
              <p:cNvSpPr txBox="1">
                <a:spLocks noRot="1" noChangeAspect="1" noMove="1" noResize="1" noEditPoints="1" noAdjustHandles="1" noChangeArrowheads="1" noChangeShapeType="1" noTextEdit="1"/>
              </p:cNvSpPr>
              <p:nvPr/>
            </p:nvSpPr>
            <p:spPr>
              <a:xfrm>
                <a:off x="1540053" y="3886200"/>
                <a:ext cx="2157257" cy="9233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873188" y="5105400"/>
                <a:ext cx="149098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𝑜𝑟</m:t>
                      </m:r>
                      <m:r>
                        <a:rPr lang="en-US" b="0" i="1" smtClean="0">
                          <a:latin typeface="Cambria Math"/>
                        </a:rPr>
                        <m:t> </m:t>
                      </m:r>
                      <m:sSub>
                        <m:sSubPr>
                          <m:ctrlPr>
                            <a:rPr lang="en-US" b="0" i="1" smtClean="0">
                              <a:latin typeface="Cambria Math"/>
                            </a:rPr>
                          </m:ctrlPr>
                        </m:sSubPr>
                        <m:e>
                          <m:r>
                            <a:rPr lang="en-US" b="0" i="1" smtClean="0">
                              <a:latin typeface="Cambria Math"/>
                            </a:rPr>
                            <m:t>𝑣</m:t>
                          </m:r>
                        </m:e>
                        <m:sub>
                          <m:r>
                            <a:rPr lang="en-US" b="0" i="1" smtClean="0">
                              <a:latin typeface="Cambria Math"/>
                            </a:rPr>
                            <m:t>0</m:t>
                          </m:r>
                        </m:sub>
                      </m:sSub>
                      <m:r>
                        <a:rPr lang="en-US" b="0" i="1" smtClean="0">
                          <a:latin typeface="Cambria Math"/>
                        </a:rPr>
                        <m:t>=−2</m:t>
                      </m:r>
                      <m:r>
                        <a:rPr lang="en-US" b="0" i="1" smtClean="0">
                          <a:latin typeface="Cambria Math"/>
                        </a:rPr>
                        <m:t>𝑣</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873188" y="5105400"/>
                <a:ext cx="1490986" cy="369332"/>
              </a:xfrm>
              <a:prstGeom prst="rect">
                <a:avLst/>
              </a:prstGeom>
              <a:blipFill rotWithShape="1">
                <a:blip r:embed="rId4"/>
                <a:stretch>
                  <a:fillRect/>
                </a:stretch>
              </a:blipFill>
            </p:spPr>
            <p:txBody>
              <a:bodyPr/>
              <a:lstStyle/>
              <a:p>
                <a:r>
                  <a:rPr lang="en-US">
                    <a:noFill/>
                  </a:rPr>
                  <a:t> </a:t>
                </a:r>
              </a:p>
            </p:txBody>
          </p:sp>
        </mc:Fallback>
      </mc:AlternateContent>
      <p:pic>
        <p:nvPicPr>
          <p:cNvPr id="18435" name="Picture 3"/>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257799" y="2781300"/>
            <a:ext cx="2221785" cy="3681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54674" y="5943600"/>
            <a:ext cx="4750725" cy="646331"/>
          </a:xfrm>
          <a:prstGeom prst="rect">
            <a:avLst/>
          </a:prstGeom>
        </p:spPr>
        <p:txBody>
          <a:bodyPr wrap="square">
            <a:spAutoFit/>
          </a:bodyPr>
          <a:lstStyle/>
          <a:p>
            <a:r>
              <a:rPr lang="en-US" b="1" dirty="0">
                <a:solidFill>
                  <a:srgbClr val="FF0000"/>
                </a:solidFill>
              </a:rPr>
              <a:t>The total swing of the output is equal to the total swing of the input signal.</a:t>
            </a:r>
          </a:p>
        </p:txBody>
      </p:sp>
    </p:spTree>
    <p:extLst>
      <p:ext uri="{BB962C8B-B14F-4D97-AF65-F5344CB8AC3E}">
        <p14:creationId xmlns:p14="http://schemas.microsoft.com/office/powerpoint/2010/main" val="9107920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Determine the output voltage for the circuit:</a:t>
            </a:r>
          </a:p>
          <a:p>
            <a:endParaRPr lang="en-US" dirty="0"/>
          </a:p>
          <a:p>
            <a:pPr marL="0" indent="0">
              <a:buNone/>
            </a:pP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14600"/>
            <a:ext cx="6421399"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5978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analysis will begin with the period t1 → t2</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099" y="2280166"/>
            <a:ext cx="301836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43000" y="4343400"/>
            <a:ext cx="7620000" cy="923330"/>
          </a:xfrm>
          <a:prstGeom prst="rect">
            <a:avLst/>
          </a:prstGeom>
        </p:spPr>
        <p:txBody>
          <a:bodyPr wrap="square">
            <a:spAutoFit/>
          </a:bodyPr>
          <a:lstStyle/>
          <a:p>
            <a:r>
              <a:rPr lang="en-US" dirty="0"/>
              <a:t>Applying Kirchhoff’s voltage law around the input loop will result in </a:t>
            </a:r>
            <a:endParaRPr lang="en-US" dirty="0" smtClean="0"/>
          </a:p>
          <a:p>
            <a:endParaRPr lang="en-US" dirty="0"/>
          </a:p>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657600" y="5082064"/>
                <a:ext cx="2407069"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0" smtClean="0">
                          <a:latin typeface="Cambria Math"/>
                        </a:rPr>
                        <m:t>−20</m:t>
                      </m:r>
                      <m:r>
                        <m:rPr>
                          <m:sty m:val="p"/>
                        </m:rPr>
                        <a:rPr lang="en-US" b="0" i="0" smtClean="0">
                          <a:latin typeface="Cambria Math"/>
                        </a:rPr>
                        <m:t>V</m:t>
                      </m:r>
                      <m:r>
                        <a:rPr lang="en-US" b="0" i="0" smtClean="0">
                          <a:latin typeface="Cambria Math"/>
                        </a:rPr>
                        <m:t>+ </m:t>
                      </m:r>
                      <m:sSub>
                        <m:sSubPr>
                          <m:ctrlPr>
                            <a:rPr lang="en-US" b="0" i="1" smtClean="0">
                              <a:latin typeface="Cambria Math"/>
                            </a:rPr>
                          </m:ctrlPr>
                        </m:sSubPr>
                        <m:e>
                          <m:r>
                            <a:rPr lang="en-US" b="0" i="1" smtClean="0">
                              <a:latin typeface="Cambria Math"/>
                            </a:rPr>
                            <m:t>𝑣</m:t>
                          </m:r>
                        </m:e>
                        <m:sub>
                          <m:r>
                            <a:rPr lang="en-US" b="0" i="1" smtClean="0">
                              <a:latin typeface="Cambria Math"/>
                            </a:rPr>
                            <m:t>𝑐</m:t>
                          </m:r>
                        </m:sub>
                      </m:sSub>
                      <m:r>
                        <a:rPr lang="en-US" b="0" i="0" smtClean="0">
                          <a:latin typeface="Cambria Math"/>
                        </a:rPr>
                        <m:t>−5</m:t>
                      </m:r>
                      <m:r>
                        <m:rPr>
                          <m:sty m:val="p"/>
                        </m:rPr>
                        <a:rPr lang="en-US" b="0" i="0" smtClean="0">
                          <a:latin typeface="Cambria Math"/>
                        </a:rPr>
                        <m:t>V</m:t>
                      </m:r>
                      <m:r>
                        <a:rPr lang="en-US" b="0" i="0" smtClean="0">
                          <a:latin typeface="Cambria Math"/>
                        </a:rPr>
                        <m:t>=0 </m:t>
                      </m:r>
                    </m:oMath>
                  </m:oMathPara>
                </a14:m>
                <a:endParaRPr lang="en-US" b="0" dirty="0" smtClean="0"/>
              </a:p>
              <a:p>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657600" y="5082064"/>
                <a:ext cx="2407069" cy="64633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863425" y="5791200"/>
                <a:ext cx="18709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𝑜𝑟</m:t>
                      </m:r>
                      <m:r>
                        <a:rPr lang="en-US" b="0" i="1" smtClean="0">
                          <a:latin typeface="Cambria Math"/>
                        </a:rPr>
                        <m:t> </m:t>
                      </m:r>
                      <m:sSub>
                        <m:sSubPr>
                          <m:ctrlPr>
                            <a:rPr lang="en-US" b="0" i="1" smtClean="0">
                              <a:latin typeface="Cambria Math"/>
                            </a:rPr>
                          </m:ctrlPr>
                        </m:sSubPr>
                        <m:e>
                          <m:r>
                            <a:rPr lang="en-US" b="0" i="1" smtClean="0">
                              <a:latin typeface="Cambria Math"/>
                            </a:rPr>
                            <m:t>𝑣</m:t>
                          </m:r>
                        </m:e>
                        <m:sub>
                          <m:r>
                            <a:rPr lang="en-US" b="0" i="1" smtClean="0">
                              <a:latin typeface="Cambria Math"/>
                            </a:rPr>
                            <m:t>𝑐</m:t>
                          </m:r>
                        </m:sub>
                      </m:sSub>
                      <m:r>
                        <a:rPr lang="en-US" b="0" i="1" smtClean="0">
                          <a:latin typeface="Cambria Math"/>
                        </a:rPr>
                        <m:t>=25 </m:t>
                      </m:r>
                      <m:r>
                        <a:rPr lang="en-US" b="0" i="1" smtClean="0">
                          <a:latin typeface="Cambria Math"/>
                        </a:rPr>
                        <m:t>𝑣𝑜𝑙𝑡𝑠</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863425" y="5791200"/>
                <a:ext cx="1870961" cy="369332"/>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1371600" y="6324600"/>
            <a:ext cx="6629400" cy="369332"/>
          </a:xfrm>
          <a:prstGeom prst="rect">
            <a:avLst/>
          </a:prstGeom>
          <a:noFill/>
        </p:spPr>
        <p:txBody>
          <a:bodyPr wrap="square" rtlCol="0">
            <a:spAutoFit/>
          </a:bodyPr>
          <a:lstStyle/>
          <a:p>
            <a:r>
              <a:rPr lang="en-US" dirty="0" smtClean="0"/>
              <a:t>And output voltage is equal to 5 volts. </a:t>
            </a:r>
            <a:endParaRPr lang="en-US" dirty="0"/>
          </a:p>
        </p:txBody>
      </p:sp>
    </p:spTree>
    <p:extLst>
      <p:ext uri="{BB962C8B-B14F-4D97-AF65-F5344CB8AC3E}">
        <p14:creationId xmlns:p14="http://schemas.microsoft.com/office/powerpoint/2010/main" val="34527794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Next cycle</a:t>
            </a:r>
            <a:endParaRPr lang="en-US" dirty="0"/>
          </a:p>
        </p:txBody>
      </p:sp>
      <p:sp>
        <p:nvSpPr>
          <p:cNvPr id="3" name="Content Placeholder 2"/>
          <p:cNvSpPr>
            <a:spLocks noGrp="1"/>
          </p:cNvSpPr>
          <p:nvPr>
            <p:ph idx="1"/>
          </p:nvPr>
        </p:nvSpPr>
        <p:spPr/>
        <p:txBody>
          <a:bodyPr/>
          <a:lstStyle/>
          <a:p>
            <a:r>
              <a:rPr lang="en-US" dirty="0" smtClean="0"/>
              <a:t>From t2 </a:t>
            </a:r>
            <a:r>
              <a:rPr lang="en-US" dirty="0" smtClean="0">
                <a:sym typeface="Wingdings" panose="05000000000000000000" pitchFamily="2" charset="2"/>
              </a:rPr>
              <a:t> t3.</a:t>
            </a:r>
          </a:p>
          <a:p>
            <a:pPr marL="0" indent="0">
              <a:buNone/>
            </a:pP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14600"/>
            <a:ext cx="2667000" cy="1993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500744"/>
            <a:ext cx="3216895" cy="1010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395788"/>
            <a:ext cx="478155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0116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a:t>
            </a:r>
            <a:endParaRPr lang="en-US" dirty="0"/>
          </a:p>
        </p:txBody>
      </p:sp>
      <p:sp>
        <p:nvSpPr>
          <p:cNvPr id="3" name="Content Placeholder 2"/>
          <p:cNvSpPr>
            <a:spLocks noGrp="1"/>
          </p:cNvSpPr>
          <p:nvPr>
            <p:ph idx="1"/>
          </p:nvPr>
        </p:nvSpPr>
        <p:spPr/>
        <p:txBody>
          <a:bodyPr/>
          <a:lstStyle/>
          <a:p>
            <a:r>
              <a:rPr lang="en-US" dirty="0" smtClean="0"/>
              <a:t>Repeat the above question with practical silicon diode with knee voltage of 0.7V</a:t>
            </a:r>
          </a:p>
          <a:p>
            <a:endParaRPr lang="en-US" dirty="0" smtClean="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29" y="2743200"/>
            <a:ext cx="8327571"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1228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2919413" cy="2467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5000"/>
            <a:ext cx="2928937" cy="2548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586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6363"/>
            <a:ext cx="8304871" cy="5294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943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P-type semiconductor</a:t>
            </a:r>
            <a:endParaRPr lang="en-US" dirty="0"/>
          </a:p>
        </p:txBody>
      </p:sp>
      <p:sp>
        <p:nvSpPr>
          <p:cNvPr id="2" name="Content Placeholder 1"/>
          <p:cNvSpPr>
            <a:spLocks noGrp="1"/>
          </p:cNvSpPr>
          <p:nvPr>
            <p:ph idx="1"/>
          </p:nvPr>
        </p:nvSpPr>
        <p:spPr/>
        <p:txBody>
          <a:bodyPr/>
          <a:lstStyle/>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9" y="1447800"/>
            <a:ext cx="378009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304800" y="4191000"/>
            <a:ext cx="7772400" cy="1524000"/>
          </a:xfrm>
          <a:prstGeom prst="rect">
            <a:avLst/>
          </a:prstGeom>
          <a:ln/>
        </p:spPr>
        <p:txBody>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altLang="en-US" dirty="0" smtClean="0"/>
              <a:t>If Si is doped with B (boron), then it has more holes, or becomes type P.</a:t>
            </a:r>
          </a:p>
          <a:p>
            <a:r>
              <a:rPr lang="en-US" altLang="en-US" dirty="0" smtClean="0"/>
              <a:t>Boron, gallium, indium can be used.</a:t>
            </a:r>
          </a:p>
          <a:p>
            <a:r>
              <a:rPr lang="en-US" altLang="en-US" dirty="0" smtClean="0"/>
              <a:t>The diffused impurity with 3 valance electrons are called </a:t>
            </a:r>
            <a:r>
              <a:rPr lang="en-US" altLang="en-US" smtClean="0"/>
              <a:t>acceptor atoms. </a:t>
            </a:r>
            <a:endParaRPr lang="en-US" altLang="en-US" dirty="0"/>
          </a:p>
        </p:txBody>
      </p:sp>
    </p:spTree>
    <p:extLst>
      <p:ext uri="{BB962C8B-B14F-4D97-AF65-F5344CB8AC3E}">
        <p14:creationId xmlns:p14="http://schemas.microsoft.com/office/powerpoint/2010/main" val="242763505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TW" b="1" dirty="0" smtClean="0"/>
              <a:t>Clampers</a:t>
            </a:r>
            <a:endParaRPr lang="en-US" altLang="zh-TW" b="1"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05038"/>
            <a:ext cx="3146425" cy="3313112"/>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628775"/>
            <a:ext cx="328612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324350"/>
            <a:ext cx="33051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6270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3929063"/>
            <a:ext cx="33575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ChangeArrowheads="1"/>
          </p:cNvSpPr>
          <p:nvPr/>
        </p:nvSpPr>
        <p:spPr bwMode="auto">
          <a:xfrm>
            <a:off x="1500188" y="285750"/>
            <a:ext cx="6461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IN" altLang="en-US" sz="4000" b="1">
                <a:solidFill>
                  <a:srgbClr val="0000CC"/>
                </a:solidFill>
              </a:rPr>
              <a:t>LOAD LINE AND </a:t>
            </a:r>
            <a:r>
              <a:rPr lang="en-IN" altLang="en-US" sz="4000" b="1" i="1">
                <a:solidFill>
                  <a:srgbClr val="0000CC"/>
                </a:solidFill>
              </a:rPr>
              <a:t>Q-POINT</a:t>
            </a:r>
            <a:endParaRPr lang="en-IN" altLang="en-US" sz="4000">
              <a:solidFill>
                <a:srgbClr val="0000CC"/>
              </a:solidFill>
            </a:endParaRPr>
          </a:p>
        </p:txBody>
      </p:sp>
      <p:sp>
        <p:nvSpPr>
          <p:cNvPr id="5" name="Rectangle 4"/>
          <p:cNvSpPr/>
          <p:nvPr/>
        </p:nvSpPr>
        <p:spPr>
          <a:xfrm>
            <a:off x="2714625" y="6143625"/>
            <a:ext cx="4071938" cy="369888"/>
          </a:xfrm>
          <a:prstGeom prst="rect">
            <a:avLst/>
          </a:prstGeom>
        </p:spPr>
        <p:txBody>
          <a:bodyPr>
            <a:spAutoFit/>
          </a:bodyPr>
          <a:lstStyle/>
          <a:p>
            <a:pPr>
              <a:defRPr/>
            </a:pPr>
            <a:r>
              <a:rPr lang="en-IN" b="1" dirty="0">
                <a:solidFill>
                  <a:schemeClr val="accent1">
                    <a:lumMod val="75000"/>
                  </a:schemeClr>
                </a:solidFill>
              </a:rPr>
              <a:t>Analysis of a basic diode circuit</a:t>
            </a:r>
          </a:p>
        </p:txBody>
      </p:sp>
      <p:sp>
        <p:nvSpPr>
          <p:cNvPr id="8" name="Rectangle 7"/>
          <p:cNvSpPr/>
          <p:nvPr/>
        </p:nvSpPr>
        <p:spPr>
          <a:xfrm>
            <a:off x="357188" y="1214438"/>
            <a:ext cx="8143875" cy="2586037"/>
          </a:xfrm>
          <a:prstGeom prst="rect">
            <a:avLst/>
          </a:prstGeom>
        </p:spPr>
        <p:txBody>
          <a:bodyPr>
            <a:spAutoFit/>
          </a:bodyPr>
          <a:lstStyle/>
          <a:p>
            <a:pPr algn="just">
              <a:buClr>
                <a:schemeClr val="accent1">
                  <a:lumMod val="75000"/>
                </a:schemeClr>
              </a:buClr>
              <a:buFont typeface="Wingdings" pitchFamily="2" charset="2"/>
              <a:buChar char="v"/>
              <a:defRPr/>
            </a:pPr>
            <a:r>
              <a:rPr lang="en-IN" dirty="0"/>
              <a:t> The applied load will normally have an impact on the region (or point) of operation of a device. If the analysis is performed in a graphical manner, a line can be drawn on the characteristics of the device to represent the applied load.</a:t>
            </a:r>
          </a:p>
          <a:p>
            <a:pPr algn="just">
              <a:buClr>
                <a:schemeClr val="accent1">
                  <a:lumMod val="75000"/>
                </a:schemeClr>
              </a:buClr>
              <a:buFont typeface="Wingdings" pitchFamily="2" charset="2"/>
              <a:buChar char="v"/>
              <a:defRPr/>
            </a:pPr>
            <a:r>
              <a:rPr lang="en-IN" dirty="0"/>
              <a:t> The intersection of the load line with the characteristics will determine the point of operation of the system. Physically, this point of operation mainly determines the conditions under which the device is to be operated in a circuit. </a:t>
            </a:r>
          </a:p>
          <a:p>
            <a:pPr algn="just">
              <a:buClr>
                <a:schemeClr val="accent1">
                  <a:lumMod val="75000"/>
                </a:schemeClr>
              </a:buClr>
              <a:buFont typeface="Wingdings" pitchFamily="2" charset="2"/>
              <a:buChar char="v"/>
              <a:defRPr/>
            </a:pPr>
            <a:r>
              <a:rPr lang="en-IN" dirty="0"/>
              <a:t> This case takes care of the various intriguing attributes of the circuit. This kind of an analysis is known as the </a:t>
            </a:r>
            <a:r>
              <a:rPr lang="en-IN" b="1" dirty="0"/>
              <a:t>load-line analysis</a:t>
            </a:r>
            <a:r>
              <a:rPr lang="en-IN" i="1" dirty="0"/>
              <a:t>.</a:t>
            </a:r>
            <a:endParaRPr lang="en-IN" dirty="0"/>
          </a:p>
        </p:txBody>
      </p:sp>
    </p:spTree>
    <p:extLst>
      <p:ext uri="{BB962C8B-B14F-4D97-AF65-F5344CB8AC3E}">
        <p14:creationId xmlns:p14="http://schemas.microsoft.com/office/powerpoint/2010/main" val="418954274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57188" y="1214438"/>
            <a:ext cx="7929562" cy="646112"/>
          </a:xfrm>
          <a:prstGeom prst="rect">
            <a:avLst/>
          </a:prstGeom>
        </p:spPr>
        <p:txBody>
          <a:bodyPr>
            <a:spAutoFit/>
          </a:bodyPr>
          <a:lstStyle/>
          <a:p>
            <a:pPr algn="just">
              <a:buClr>
                <a:schemeClr val="accent1">
                  <a:lumMod val="75000"/>
                </a:schemeClr>
              </a:buClr>
              <a:buFont typeface="Wingdings" pitchFamily="2" charset="2"/>
              <a:buChar char="v"/>
              <a:defRPr/>
            </a:pPr>
            <a:r>
              <a:rPr lang="en-IN" dirty="0"/>
              <a:t>Under normal conditions, this resistance is approximately 10 Ω. Applying </a:t>
            </a:r>
            <a:r>
              <a:rPr lang="en-IN" dirty="0" err="1"/>
              <a:t>Kirchoff’s</a:t>
            </a:r>
            <a:r>
              <a:rPr lang="en-IN" dirty="0"/>
              <a:t> voltage law (KVL) of circuit theory, to the series, we obtain:</a:t>
            </a:r>
          </a:p>
        </p:txBody>
      </p:sp>
      <p:sp>
        <p:nvSpPr>
          <p:cNvPr id="13316" name="Rectangle 4"/>
          <p:cNvSpPr>
            <a:spLocks noChangeArrowheads="1"/>
          </p:cNvSpPr>
          <p:nvPr/>
        </p:nvSpPr>
        <p:spPr bwMode="auto">
          <a:xfrm>
            <a:off x="1500188" y="285750"/>
            <a:ext cx="6461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IN" altLang="en-US" sz="4000" b="1">
                <a:solidFill>
                  <a:srgbClr val="0000CC"/>
                </a:solidFill>
              </a:rPr>
              <a:t>LOAD LINE AND </a:t>
            </a:r>
            <a:r>
              <a:rPr lang="en-IN" altLang="en-US" sz="4000" b="1" i="1">
                <a:solidFill>
                  <a:srgbClr val="0000CC"/>
                </a:solidFill>
              </a:rPr>
              <a:t>Q-POINT</a:t>
            </a:r>
            <a:endParaRPr lang="en-IN" altLang="en-US" sz="4000">
              <a:solidFill>
                <a:srgbClr val="0000CC"/>
              </a:solidFill>
            </a:endParaRPr>
          </a:p>
        </p:txBody>
      </p:sp>
      <p:pic>
        <p:nvPicPr>
          <p:cNvPr id="133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1928813"/>
            <a:ext cx="2500312"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85750" y="2967038"/>
            <a:ext cx="4500563" cy="646112"/>
          </a:xfrm>
          <a:prstGeom prst="rect">
            <a:avLst/>
          </a:prstGeom>
        </p:spPr>
        <p:txBody>
          <a:bodyPr>
            <a:spAutoFit/>
          </a:bodyPr>
          <a:lstStyle/>
          <a:p>
            <a:pPr>
              <a:buClr>
                <a:schemeClr val="accent1">
                  <a:lumMod val="75000"/>
                </a:schemeClr>
              </a:buClr>
              <a:buFont typeface="Wingdings" pitchFamily="2" charset="2"/>
              <a:buChar char="v"/>
              <a:defRPr/>
            </a:pPr>
            <a:r>
              <a:rPr lang="en-IN" dirty="0"/>
              <a:t>If </a:t>
            </a:r>
            <a:r>
              <a:rPr lang="en-IN" i="1" dirty="0"/>
              <a:t>V</a:t>
            </a:r>
            <a:r>
              <a:rPr lang="en-IN" i="1" baseline="-25000" dirty="0"/>
              <a:t>D</a:t>
            </a:r>
            <a:r>
              <a:rPr lang="en-IN" i="1" dirty="0"/>
              <a:t> = 0 V, we can calculate I</a:t>
            </a:r>
            <a:r>
              <a:rPr lang="en-IN" i="1" baseline="-25000" dirty="0"/>
              <a:t>D</a:t>
            </a:r>
            <a:r>
              <a:rPr lang="en-IN" i="1" dirty="0"/>
              <a:t> and plot the magnitude </a:t>
            </a:r>
            <a:r>
              <a:rPr lang="en-IN" dirty="0"/>
              <a:t>of </a:t>
            </a:r>
            <a:r>
              <a:rPr lang="en-IN" i="1" dirty="0"/>
              <a:t>ID on the vertical axis.</a:t>
            </a:r>
            <a:endParaRPr lang="en-IN" dirty="0"/>
          </a:p>
        </p:txBody>
      </p:sp>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86125"/>
            <a:ext cx="3357563"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429125" y="6215063"/>
            <a:ext cx="3786188" cy="369887"/>
          </a:xfrm>
          <a:prstGeom prst="rect">
            <a:avLst/>
          </a:prstGeom>
        </p:spPr>
        <p:txBody>
          <a:bodyPr>
            <a:spAutoFit/>
          </a:bodyPr>
          <a:lstStyle/>
          <a:p>
            <a:pPr>
              <a:defRPr/>
            </a:pPr>
            <a:r>
              <a:rPr lang="en-IN" b="1" dirty="0">
                <a:solidFill>
                  <a:schemeClr val="accent1">
                    <a:lumMod val="75000"/>
                  </a:schemeClr>
                </a:solidFill>
              </a:rPr>
              <a:t>I-V characteristics of the diode</a:t>
            </a:r>
          </a:p>
        </p:txBody>
      </p:sp>
      <p:pic>
        <p:nvPicPr>
          <p:cNvPr id="133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3571875"/>
            <a:ext cx="15716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57188" y="4643438"/>
            <a:ext cx="4143375" cy="923925"/>
          </a:xfrm>
          <a:prstGeom prst="rect">
            <a:avLst/>
          </a:prstGeom>
        </p:spPr>
        <p:txBody>
          <a:bodyPr>
            <a:spAutoFit/>
          </a:bodyPr>
          <a:lstStyle/>
          <a:p>
            <a:pPr algn="just">
              <a:buClr>
                <a:schemeClr val="accent1">
                  <a:lumMod val="75000"/>
                </a:schemeClr>
              </a:buClr>
              <a:buFont typeface="Wingdings" pitchFamily="2" charset="2"/>
              <a:buChar char="v"/>
              <a:defRPr/>
            </a:pPr>
            <a:r>
              <a:rPr lang="en-IN" dirty="0"/>
              <a:t>If </a:t>
            </a:r>
            <a:r>
              <a:rPr lang="en-IN" i="1" dirty="0"/>
              <a:t>I</a:t>
            </a:r>
            <a:r>
              <a:rPr lang="en-IN" i="1" baseline="-25000" dirty="0"/>
              <a:t>D</a:t>
            </a:r>
            <a:r>
              <a:rPr lang="en-IN" i="1" dirty="0"/>
              <a:t> = 0 A, we can calculate V</a:t>
            </a:r>
            <a:r>
              <a:rPr lang="en-IN" i="1" baseline="-25000" dirty="0"/>
              <a:t>D </a:t>
            </a:r>
            <a:r>
              <a:rPr lang="en-IN" i="1" dirty="0"/>
              <a:t>and plot the magnitude of V</a:t>
            </a:r>
            <a:r>
              <a:rPr lang="en-IN" i="1" baseline="-25000" dirty="0"/>
              <a:t>D</a:t>
            </a:r>
            <a:r>
              <a:rPr lang="en-IN" i="1" dirty="0"/>
              <a:t> on the horizontal axis.</a:t>
            </a:r>
            <a:endParaRPr lang="en-IN" dirty="0"/>
          </a:p>
        </p:txBody>
      </p:sp>
      <p:pic>
        <p:nvPicPr>
          <p:cNvPr id="133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25" y="5643563"/>
            <a:ext cx="15811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1146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92868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339" name="Rectangle 3"/>
          <p:cNvSpPr>
            <a:spLocks noChangeArrowheads="1"/>
          </p:cNvSpPr>
          <p:nvPr/>
        </p:nvSpPr>
        <p:spPr bwMode="auto">
          <a:xfrm>
            <a:off x="1500188" y="71438"/>
            <a:ext cx="6461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IN" altLang="en-US" sz="4000" b="1">
                <a:solidFill>
                  <a:srgbClr val="0000CC"/>
                </a:solidFill>
              </a:rPr>
              <a:t>LOAD LINE AND </a:t>
            </a:r>
            <a:r>
              <a:rPr lang="en-IN" altLang="en-US" sz="4000" b="1" i="1">
                <a:solidFill>
                  <a:srgbClr val="0000CC"/>
                </a:solidFill>
              </a:rPr>
              <a:t>Q-POINT</a:t>
            </a:r>
            <a:endParaRPr lang="en-IN" altLang="en-US" sz="4000">
              <a:solidFill>
                <a:srgbClr val="0000CC"/>
              </a:solidFill>
            </a:endParaRP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2857500"/>
            <a:ext cx="4429125"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286250" y="5572125"/>
            <a:ext cx="4357688" cy="1200150"/>
          </a:xfrm>
          <a:prstGeom prst="rect">
            <a:avLst/>
          </a:prstGeom>
        </p:spPr>
        <p:txBody>
          <a:bodyPr>
            <a:spAutoFit/>
          </a:bodyPr>
          <a:lstStyle/>
          <a:p>
            <a:pPr algn="ctr">
              <a:defRPr/>
            </a:pPr>
            <a:r>
              <a:rPr lang="en-IN" b="1" dirty="0">
                <a:solidFill>
                  <a:schemeClr val="accent1">
                    <a:lumMod val="75000"/>
                  </a:schemeClr>
                </a:solidFill>
              </a:rPr>
              <a:t>Illustration of a load line when: (1) voltage is constant and resistance varies (2) voltage varies and the resistance is constant</a:t>
            </a:r>
          </a:p>
        </p:txBody>
      </p:sp>
      <p:pic>
        <p:nvPicPr>
          <p:cNvPr id="143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854325"/>
            <a:ext cx="4143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85750" y="5997575"/>
            <a:ext cx="3929063" cy="646113"/>
          </a:xfrm>
          <a:prstGeom prst="rect">
            <a:avLst/>
          </a:prstGeom>
        </p:spPr>
        <p:txBody>
          <a:bodyPr>
            <a:spAutoFit/>
          </a:bodyPr>
          <a:lstStyle/>
          <a:p>
            <a:pPr algn="ctr">
              <a:defRPr/>
            </a:pPr>
            <a:r>
              <a:rPr lang="en-IN" b="1" dirty="0">
                <a:solidFill>
                  <a:schemeClr val="accent1">
                    <a:lumMod val="75000"/>
                  </a:schemeClr>
                </a:solidFill>
              </a:rPr>
              <a:t>The load line on the characteristics of the diode</a:t>
            </a:r>
          </a:p>
        </p:txBody>
      </p:sp>
      <p:sp>
        <p:nvSpPr>
          <p:cNvPr id="10" name="Rectangle 9"/>
          <p:cNvSpPr/>
          <p:nvPr/>
        </p:nvSpPr>
        <p:spPr>
          <a:xfrm>
            <a:off x="285750" y="928688"/>
            <a:ext cx="8143875" cy="2032000"/>
          </a:xfrm>
          <a:prstGeom prst="rect">
            <a:avLst/>
          </a:prstGeom>
        </p:spPr>
        <p:txBody>
          <a:bodyPr>
            <a:spAutoFit/>
          </a:bodyPr>
          <a:lstStyle/>
          <a:p>
            <a:pPr algn="just">
              <a:buClr>
                <a:schemeClr val="accent1">
                  <a:lumMod val="75000"/>
                </a:schemeClr>
              </a:buClr>
              <a:buFont typeface="Wingdings" pitchFamily="2" charset="2"/>
              <a:buChar char="v"/>
              <a:defRPr/>
            </a:pPr>
            <a:r>
              <a:rPr lang="en-IN" dirty="0"/>
              <a:t> A straight line drawn between two points will define the load line.</a:t>
            </a:r>
          </a:p>
          <a:p>
            <a:pPr algn="just">
              <a:buClr>
                <a:schemeClr val="accent1">
                  <a:lumMod val="75000"/>
                </a:schemeClr>
              </a:buClr>
              <a:buFont typeface="Wingdings" pitchFamily="2" charset="2"/>
              <a:buChar char="v"/>
              <a:defRPr/>
            </a:pPr>
            <a:r>
              <a:rPr lang="en-IN" dirty="0"/>
              <a:t> If the value of </a:t>
            </a:r>
            <a:r>
              <a:rPr lang="en-IN" i="1" dirty="0"/>
              <a:t>R is changed, the intersection on the vertical axis will change. This affects the slope of </a:t>
            </a:r>
            <a:r>
              <a:rPr lang="en-IN" dirty="0"/>
              <a:t>the load line, and gives a different point of intersection between the load line and the device characteristics.</a:t>
            </a:r>
          </a:p>
          <a:p>
            <a:pPr algn="just">
              <a:buClr>
                <a:schemeClr val="accent1">
                  <a:lumMod val="75000"/>
                </a:schemeClr>
              </a:buClr>
              <a:buFont typeface="Wingdings" pitchFamily="2" charset="2"/>
              <a:buChar char="v"/>
              <a:defRPr/>
            </a:pPr>
            <a:r>
              <a:rPr lang="en-IN" dirty="0"/>
              <a:t> The point of intersection between the device characteristics and the load line (</a:t>
            </a:r>
            <a:r>
              <a:rPr lang="en-IN" i="1" dirty="0"/>
              <a:t>V</a:t>
            </a:r>
            <a:r>
              <a:rPr lang="en-IN" i="1" baseline="-25000" dirty="0"/>
              <a:t>D0 </a:t>
            </a:r>
            <a:r>
              <a:rPr lang="en-IN" dirty="0"/>
              <a:t>, </a:t>
            </a:r>
            <a:r>
              <a:rPr lang="en-IN" i="1" dirty="0"/>
              <a:t>I</a:t>
            </a:r>
            <a:r>
              <a:rPr lang="en-IN" i="1" baseline="-25000" dirty="0"/>
              <a:t>D0 </a:t>
            </a:r>
            <a:r>
              <a:rPr lang="en-IN" dirty="0"/>
              <a:t>) is called the point of operation or the </a:t>
            </a:r>
            <a:r>
              <a:rPr lang="en-IN" b="1" dirty="0"/>
              <a:t>quiescent point (</a:t>
            </a:r>
            <a:r>
              <a:rPr lang="en-IN" b="1" i="1" dirty="0"/>
              <a:t>Q-point) </a:t>
            </a:r>
            <a:r>
              <a:rPr lang="en-IN" i="1" dirty="0"/>
              <a:t>as defined by a dc network.</a:t>
            </a:r>
            <a:endParaRPr lang="en-IN" dirty="0"/>
          </a:p>
        </p:txBody>
      </p:sp>
    </p:spTree>
    <p:extLst>
      <p:ext uri="{BB962C8B-B14F-4D97-AF65-F5344CB8AC3E}">
        <p14:creationId xmlns:p14="http://schemas.microsoft.com/office/powerpoint/2010/main" val="45766589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71500" y="1214438"/>
            <a:ext cx="8143875"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363" name="Rectangle 2"/>
          <p:cNvSpPr>
            <a:spLocks noChangeArrowheads="1"/>
          </p:cNvSpPr>
          <p:nvPr/>
        </p:nvSpPr>
        <p:spPr bwMode="auto">
          <a:xfrm>
            <a:off x="1500188" y="285750"/>
            <a:ext cx="6461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IN" altLang="en-US" sz="4000" b="1">
                <a:solidFill>
                  <a:srgbClr val="0000CC"/>
                </a:solidFill>
              </a:rPr>
              <a:t>LOAD LINE AND </a:t>
            </a:r>
            <a:r>
              <a:rPr lang="en-IN" altLang="en-US" sz="4000" b="1" i="1">
                <a:solidFill>
                  <a:srgbClr val="0000CC"/>
                </a:solidFill>
              </a:rPr>
              <a:t>Q-POINT</a:t>
            </a:r>
            <a:endParaRPr lang="en-IN" altLang="en-US" sz="4000">
              <a:solidFill>
                <a:srgbClr val="0000CC"/>
              </a:solidFill>
            </a:endParaRP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2143125"/>
            <a:ext cx="4295775"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42938" y="5715000"/>
            <a:ext cx="4500562" cy="646113"/>
          </a:xfrm>
          <a:prstGeom prst="rect">
            <a:avLst/>
          </a:prstGeom>
        </p:spPr>
        <p:txBody>
          <a:bodyPr>
            <a:spAutoFit/>
          </a:bodyPr>
          <a:lstStyle/>
          <a:p>
            <a:pPr algn="ctr">
              <a:defRPr/>
            </a:pPr>
            <a:r>
              <a:rPr lang="en-IN" b="1" dirty="0">
                <a:solidFill>
                  <a:schemeClr val="accent1">
                    <a:lumMod val="75000"/>
                  </a:schemeClr>
                </a:solidFill>
              </a:rPr>
              <a:t>Change of </a:t>
            </a:r>
            <a:r>
              <a:rPr lang="en-IN" b="1" i="1" dirty="0">
                <a:solidFill>
                  <a:schemeClr val="accent1">
                    <a:lumMod val="75000"/>
                  </a:schemeClr>
                </a:solidFill>
              </a:rPr>
              <a:t>Q-point with changes in supply voltage and load</a:t>
            </a:r>
            <a:endParaRPr lang="en-IN" b="1" dirty="0">
              <a:solidFill>
                <a:schemeClr val="accent1">
                  <a:lumMod val="75000"/>
                </a:schemeClr>
              </a:solidFill>
            </a:endParaRPr>
          </a:p>
        </p:txBody>
      </p:sp>
      <p:pic>
        <p:nvPicPr>
          <p:cNvPr id="153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143125"/>
            <a:ext cx="40005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357938" y="5857875"/>
            <a:ext cx="1198562" cy="369888"/>
          </a:xfrm>
          <a:prstGeom prst="rect">
            <a:avLst/>
          </a:prstGeom>
        </p:spPr>
        <p:txBody>
          <a:bodyPr wrap="none">
            <a:spAutoFit/>
          </a:bodyPr>
          <a:lstStyle/>
          <a:p>
            <a:pPr>
              <a:defRPr/>
            </a:pPr>
            <a:r>
              <a:rPr lang="en-IN" b="1" dirty="0">
                <a:solidFill>
                  <a:schemeClr val="accent1">
                    <a:lumMod val="75000"/>
                  </a:schemeClr>
                </a:solidFill>
              </a:rPr>
              <a:t>Load line</a:t>
            </a:r>
          </a:p>
        </p:txBody>
      </p:sp>
    </p:spTree>
    <p:extLst>
      <p:ext uri="{BB962C8B-B14F-4D97-AF65-F5344CB8AC3E}">
        <p14:creationId xmlns:p14="http://schemas.microsoft.com/office/powerpoint/2010/main" val="53142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of charge carriers</a:t>
            </a:r>
            <a:endParaRPr lang="en-US" dirty="0"/>
          </a:p>
        </p:txBody>
      </p:sp>
      <p:sp>
        <p:nvSpPr>
          <p:cNvPr id="2" name="Content Placeholder 1"/>
          <p:cNvSpPr>
            <a:spLocks noGrp="1"/>
          </p:cNvSpPr>
          <p:nvPr>
            <p:ph idx="1"/>
          </p:nvPr>
        </p:nvSpPr>
        <p:spPr/>
        <p:txBody>
          <a:bodyPr/>
          <a:lstStyle/>
          <a:p>
            <a:endParaRPr lang="en-US"/>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69342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23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Electron-Hole density</a:t>
            </a:r>
            <a:endParaRPr lang="en-US" dirty="0"/>
          </a:p>
        </p:txBody>
      </p:sp>
      <p:sp>
        <p:nvSpPr>
          <p:cNvPr id="2" name="Content Placeholder 1"/>
          <p:cNvSpPr>
            <a:spLocks noGrp="1"/>
          </p:cNvSpPr>
          <p:nvPr>
            <p:ph idx="1"/>
          </p:nvPr>
        </p:nvSpPr>
        <p:spPr/>
        <p:txBody>
          <a:bodyPr/>
          <a:lstStyle/>
          <a:p>
            <a:endParaRPr lang="en-US" dirty="0"/>
          </a:p>
        </p:txBody>
      </p:sp>
      <p:sp>
        <p:nvSpPr>
          <p:cNvPr id="4" name="Oval 8"/>
          <p:cNvSpPr>
            <a:spLocks noChangeArrowheads="1"/>
          </p:cNvSpPr>
          <p:nvPr/>
        </p:nvSpPr>
        <p:spPr bwMode="auto">
          <a:xfrm>
            <a:off x="685800" y="1447800"/>
            <a:ext cx="7543800" cy="2895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543827149"/>
              </p:ext>
            </p:extLst>
          </p:nvPr>
        </p:nvGraphicFramePr>
        <p:xfrm>
          <a:off x="4064000" y="1625600"/>
          <a:ext cx="965200" cy="431800"/>
        </p:xfrm>
        <a:graphic>
          <a:graphicData uri="http://schemas.openxmlformats.org/presentationml/2006/ole">
            <mc:AlternateContent xmlns:mc="http://schemas.openxmlformats.org/markup-compatibility/2006">
              <mc:Choice xmlns:v="urn:schemas-microsoft-com:vml" Requires="v">
                <p:oleObj spid="_x0000_s1214" name="Equation" r:id="rId3" imgW="965200" imgH="431800" progId="Equation.3">
                  <p:embed/>
                </p:oleObj>
              </mc:Choice>
              <mc:Fallback>
                <p:oleObj name="Equation" r:id="rId3" imgW="9652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0" y="1625600"/>
                        <a:ext cx="965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7"/>
          <p:cNvSpPr txBox="1">
            <a:spLocks noChangeArrowheads="1"/>
          </p:cNvSpPr>
          <p:nvPr/>
        </p:nvSpPr>
        <p:spPr bwMode="auto">
          <a:xfrm>
            <a:off x="2286000" y="1981200"/>
            <a:ext cx="32766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50000"/>
              </a:lnSpc>
              <a:spcBef>
                <a:spcPct val="50000"/>
              </a:spcBef>
            </a:pPr>
            <a:r>
              <a:rPr lang="en-US" altLang="en-US" dirty="0"/>
              <a:t>Majority  Carriers :</a:t>
            </a:r>
          </a:p>
          <a:p>
            <a:pPr algn="l" eaLnBrk="0" hangingPunct="0">
              <a:lnSpc>
                <a:spcPct val="150000"/>
              </a:lnSpc>
              <a:spcBef>
                <a:spcPct val="50000"/>
              </a:spcBef>
            </a:pPr>
            <a:r>
              <a:rPr lang="en-US" altLang="en-US" dirty="0" smtClean="0"/>
              <a:t>Minority </a:t>
            </a:r>
            <a:r>
              <a:rPr lang="en-US" altLang="en-US" dirty="0"/>
              <a:t>Carriers :</a:t>
            </a:r>
          </a:p>
          <a:p>
            <a:pPr algn="l" eaLnBrk="0" hangingPunct="0">
              <a:lnSpc>
                <a:spcPct val="150000"/>
              </a:lnSpc>
              <a:spcBef>
                <a:spcPct val="50000"/>
              </a:spcBef>
            </a:pPr>
            <a:r>
              <a:rPr lang="en-US" altLang="en-US" dirty="0"/>
              <a:t>Majority  Carriers :</a:t>
            </a:r>
          </a:p>
          <a:p>
            <a:pPr algn="l" eaLnBrk="0" hangingPunct="0">
              <a:lnSpc>
                <a:spcPct val="150000"/>
              </a:lnSpc>
              <a:spcBef>
                <a:spcPct val="50000"/>
              </a:spcBef>
            </a:pPr>
            <a:r>
              <a:rPr lang="en-US" altLang="en-US" dirty="0"/>
              <a:t>Minority Carriers :</a:t>
            </a:r>
          </a:p>
          <a:p>
            <a:pPr algn="l" eaLnBrk="0" hangingPunct="0">
              <a:spcBef>
                <a:spcPct val="50000"/>
              </a:spcBef>
            </a:pPr>
            <a:endParaRPr lang="en-US" altLang="en-US" b="1" dirty="0">
              <a:latin typeface="Arial"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849440486"/>
              </p:ext>
            </p:extLst>
          </p:nvPr>
        </p:nvGraphicFramePr>
        <p:xfrm>
          <a:off x="4267200" y="2076450"/>
          <a:ext cx="762000" cy="2057400"/>
        </p:xfrm>
        <a:graphic>
          <a:graphicData uri="http://schemas.openxmlformats.org/presentationml/2006/ole">
            <mc:AlternateContent xmlns:mc="http://schemas.openxmlformats.org/markup-compatibility/2006">
              <mc:Choice xmlns:v="urn:schemas-microsoft-com:vml" Requires="v">
                <p:oleObj spid="_x0000_s1215" name="Equation" r:id="rId5" imgW="965200" imgH="2717800" progId="Equation.3">
                  <p:embed/>
                </p:oleObj>
              </mc:Choice>
              <mc:Fallback>
                <p:oleObj name="Equation" r:id="rId5" imgW="965200" imgH="2717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076450"/>
                        <a:ext cx="7620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3"/>
          <p:cNvSpPr txBox="1">
            <a:spLocks noChangeArrowheads="1"/>
          </p:cNvSpPr>
          <p:nvPr/>
        </p:nvSpPr>
        <p:spPr>
          <a:xfrm>
            <a:off x="464127" y="4765964"/>
            <a:ext cx="7772400" cy="1524000"/>
          </a:xfrm>
          <a:prstGeom prst="rect">
            <a:avLst/>
          </a:prstGeom>
          <a:ln/>
        </p:spPr>
        <p:txBody>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altLang="en-US" smtClean="0"/>
              <a:t>The product of electron and hole densities is ALWAYS equal to the square of intrinsic electron density regardless of doping levels. </a:t>
            </a:r>
            <a:endParaRPr lang="en-US" altLang="en-US"/>
          </a:p>
        </p:txBody>
      </p:sp>
    </p:spTree>
    <p:extLst>
      <p:ext uri="{BB962C8B-B14F-4D97-AF65-F5344CB8AC3E}">
        <p14:creationId xmlns:p14="http://schemas.microsoft.com/office/powerpoint/2010/main" val="3214534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en-US"/>
              <a:t>Electron versus hole flow</a:t>
            </a:r>
          </a:p>
        </p:txBody>
      </p:sp>
      <p:pic>
        <p:nvPicPr>
          <p:cNvPr id="122884" name="Picture 4" descr="fg01_010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352800" y="1828800"/>
            <a:ext cx="5257800" cy="3500438"/>
          </a:xfrm>
          <a:prstGeom prst="rect">
            <a:avLst/>
          </a:prstGeom>
          <a:noFill/>
          <a:ln/>
        </p:spPr>
      </p:pic>
      <p:sp>
        <p:nvSpPr>
          <p:cNvPr id="122885" name="Text Box 5"/>
          <p:cNvSpPr txBox="1">
            <a:spLocks noChangeArrowheads="1"/>
          </p:cNvSpPr>
          <p:nvPr/>
        </p:nvSpPr>
        <p:spPr bwMode="auto">
          <a:xfrm>
            <a:off x="533400" y="2133600"/>
            <a:ext cx="28956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a:t>The valence electron acquires sufficient kinetic energy to break its covalent bond and fills the void created by hole</a:t>
            </a:r>
          </a:p>
          <a:p>
            <a:pPr>
              <a:buFontTx/>
              <a:buChar char="•"/>
            </a:pPr>
            <a:r>
              <a:rPr lang="en-US" altLang="en-US"/>
              <a:t>When the electron move to fill the hole therefore a transfer of holes to the left and electrons to the right </a:t>
            </a:r>
          </a:p>
          <a:p>
            <a:pPr>
              <a:buFontTx/>
              <a:buChar char="•"/>
            </a:pPr>
            <a:r>
              <a:rPr lang="en-US" altLang="en-US"/>
              <a:t>This flow is known as conventional flow.</a:t>
            </a:r>
          </a:p>
        </p:txBody>
      </p:sp>
    </p:spTree>
    <p:extLst>
      <p:ext uri="{BB962C8B-B14F-4D97-AF65-F5344CB8AC3E}">
        <p14:creationId xmlns:p14="http://schemas.microsoft.com/office/powerpoint/2010/main" val="20227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000" b="1" dirty="0" smtClean="0">
                <a:solidFill>
                  <a:schemeClr val="accent2"/>
                </a:solidFill>
              </a:rPr>
              <a:t>Module 1: Semiconductor Diodes &amp; Diode Circuits </a:t>
            </a:r>
            <a:endParaRPr lang="en-US" sz="6000" b="1" dirty="0">
              <a:solidFill>
                <a:schemeClr val="accent2"/>
              </a:solidFill>
            </a:endParaRPr>
          </a:p>
        </p:txBody>
      </p:sp>
      <p:sp>
        <p:nvSpPr>
          <p:cNvPr id="3" name="Subtitle 2"/>
          <p:cNvSpPr>
            <a:spLocks noGrp="1"/>
          </p:cNvSpPr>
          <p:nvPr>
            <p:ph type="subTitle" idx="1"/>
          </p:nvPr>
        </p:nvSpPr>
        <p:spPr>
          <a:xfrm>
            <a:off x="1371600" y="4343400"/>
            <a:ext cx="6400800" cy="1752600"/>
          </a:xfrm>
        </p:spPr>
        <p:txBody>
          <a:bodyPr/>
          <a:lstStyle/>
          <a:p>
            <a:r>
              <a:rPr lang="en-US" b="1" dirty="0" smtClean="0"/>
              <a:t>13 </a:t>
            </a:r>
            <a:r>
              <a:rPr lang="en-US" b="1" dirty="0" err="1" smtClean="0"/>
              <a:t>Hr</a:t>
            </a:r>
            <a:r>
              <a:rPr lang="en-US" b="1" dirty="0" smtClean="0"/>
              <a:t> lectures + 6 </a:t>
            </a:r>
            <a:r>
              <a:rPr lang="en-US" b="1" dirty="0" err="1" smtClean="0"/>
              <a:t>Hr</a:t>
            </a:r>
            <a:r>
              <a:rPr lang="en-US" b="1" dirty="0" smtClean="0"/>
              <a:t> Lab</a:t>
            </a:r>
            <a:endParaRPr lang="en-US" b="1" dirty="0"/>
          </a:p>
        </p:txBody>
      </p:sp>
    </p:spTree>
    <p:extLst>
      <p:ext uri="{BB962C8B-B14F-4D97-AF65-F5344CB8AC3E}">
        <p14:creationId xmlns:p14="http://schemas.microsoft.com/office/powerpoint/2010/main" val="10825504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en-US"/>
              <a:t>Majority and Minority Carriers</a:t>
            </a:r>
          </a:p>
        </p:txBody>
      </p:sp>
      <p:pic>
        <p:nvPicPr>
          <p:cNvPr id="123908" name="Picture 4" descr="fg01_01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524000"/>
            <a:ext cx="8683625" cy="334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Text Box 5"/>
          <p:cNvSpPr txBox="1">
            <a:spLocks noChangeArrowheads="1"/>
          </p:cNvSpPr>
          <p:nvPr/>
        </p:nvSpPr>
        <p:spPr bwMode="auto">
          <a:xfrm>
            <a:off x="381000" y="5029200"/>
            <a:ext cx="8001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a:t>N-type material, the electron is called majority carrier and hole the minority carrier</a:t>
            </a:r>
          </a:p>
          <a:p>
            <a:pPr>
              <a:buFontTx/>
              <a:buChar char="•"/>
            </a:pPr>
            <a:r>
              <a:rPr lang="en-US" altLang="en-US"/>
              <a:t>P-type material, the hole is called majority carrier and electron the minority carrier.</a:t>
            </a:r>
          </a:p>
        </p:txBody>
      </p:sp>
    </p:spTree>
    <p:extLst>
      <p:ext uri="{BB962C8B-B14F-4D97-AF65-F5344CB8AC3E}">
        <p14:creationId xmlns:p14="http://schemas.microsoft.com/office/powerpoint/2010/main" val="1667469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Semiconductor Diode</a:t>
            </a:r>
            <a:endParaRPr lang="en-US" dirty="0"/>
          </a:p>
        </p:txBody>
      </p:sp>
      <p:sp>
        <p:nvSpPr>
          <p:cNvPr id="2" name="Content Placeholder 1"/>
          <p:cNvSpPr>
            <a:spLocks noGrp="1"/>
          </p:cNvSpPr>
          <p:nvPr>
            <p:ph idx="1"/>
          </p:nvPr>
        </p:nvSpPr>
        <p:spPr/>
        <p:txBody>
          <a:bodyPr/>
          <a:lstStyle/>
          <a:p>
            <a:endParaRPr lang="en-US" dirty="0"/>
          </a:p>
        </p:txBody>
      </p:sp>
      <p:sp>
        <p:nvSpPr>
          <p:cNvPr id="4" name="Rectangle 1">
            <a:hlinkClick r:id="rId2" tooltip="Page 71"/>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 name="Rectangle 2"/>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 name="Rectangle 3"/>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 name="Rectangle 4"/>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 name="Rectangle 5"/>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 name="Rectangle 6"/>
          <p:cNvSpPr>
            <a:spLocks noChangeArrowheads="1"/>
          </p:cNvSpPr>
          <p:nvPr/>
        </p:nvSpPr>
        <p:spPr bwMode="auto">
          <a:xfrm>
            <a:off x="5310949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Boron impurity in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 name="Rectangle 7"/>
          <p:cNvSpPr>
            <a:spLocks noChangeArrowheads="1"/>
          </p:cNvSpPr>
          <p:nvPr/>
        </p:nvSpPr>
        <p:spPr bwMode="auto">
          <a:xfrm>
            <a:off x="12705334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 name="Rectangle 8"/>
          <p:cNvSpPr>
            <a:spLocks noChangeArrowheads="1"/>
          </p:cNvSpPr>
          <p:nvPr/>
        </p:nvSpPr>
        <p:spPr bwMode="auto">
          <a:xfrm>
            <a:off x="1301065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 name="Rectangle 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 name="Rectangle 1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 name="Rectangle 11"/>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 name="Rectangle 12"/>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 name="Rectangle 1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 name="Rectangle 1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 name="Rectangle 1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 name="Rectangle 16"/>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 name="Rectangle 1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 name="Rectangle 1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 name="Rectangle 19"/>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 name="Rectangle 20"/>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 name="Rectangle 21"/>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 name="Rectangle 22"/>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10</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 name="Rectangle 23"/>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Electron versus hole flow.</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 name="Rectangle 2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 name="Rectangle 2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 name="Rectangle 26"/>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 name="Rectangle 27"/>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 name="Rectangle 2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 name="Rectangle 2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 name="Rectangle 3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 name="Rectangle 31"/>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 name="Rectangle 3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 name="Rectangle 3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 name="Rectangle 34"/>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 name="Rectangle 35"/>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 name="Rectangle 36"/>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 name="Rectangle 37"/>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11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 name="Rectangle 38"/>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 name="Rectangle 39"/>
          <p:cNvSpPr>
            <a:spLocks noChangeArrowheads="1"/>
          </p:cNvSpPr>
          <p:nvPr/>
        </p:nvSpPr>
        <p:spPr bwMode="auto">
          <a:xfrm>
            <a:off x="7496476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 name="Rectangle 40"/>
          <p:cNvSpPr>
            <a:spLocks noChangeArrowheads="1"/>
          </p:cNvSpPr>
          <p:nvPr/>
        </p:nvSpPr>
        <p:spPr bwMode="auto">
          <a:xfrm>
            <a:off x="780145125"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(b)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 name="Rectangle 41"/>
          <p:cNvSpPr>
            <a:spLocks noChangeArrowheads="1"/>
          </p:cNvSpPr>
          <p:nvPr/>
        </p:nvSpPr>
        <p:spPr bwMode="auto">
          <a:xfrm>
            <a:off x="14953773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 name="Rectangle 42"/>
          <p:cNvSpPr>
            <a:spLocks noChangeArrowheads="1"/>
          </p:cNvSpPr>
          <p:nvPr/>
        </p:nvSpPr>
        <p:spPr bwMode="auto">
          <a:xfrm>
            <a:off x="15259034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 name="Rectangle 43"/>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 name="Rectangle 4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 name="Rectangle 45"/>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 name="Rectangle 46"/>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 name="Rectangle 4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 name="Rectangle 4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 name="Rectangle 4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 name="Rectangle 50"/>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 name="Rectangle 5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 name="Rectangle 5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6" name="Rectangle 53"/>
          <p:cNvSpPr>
            <a:spLocks noChangeArrowheads="1"/>
          </p:cNvSpPr>
          <p:nvPr/>
        </p:nvSpPr>
        <p:spPr bwMode="auto">
          <a:xfrm>
            <a:off x="14803755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7" name="Rectangle 54"/>
          <p:cNvSpPr>
            <a:spLocks noChangeArrowheads="1"/>
          </p:cNvSpPr>
          <p:nvPr/>
        </p:nvSpPr>
        <p:spPr bwMode="auto">
          <a:xfrm>
            <a:off x="3229117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8" name="Rectangle 55"/>
          <p:cNvSpPr>
            <a:spLocks noChangeArrowheads="1"/>
          </p:cNvSpPr>
          <p:nvPr/>
        </p:nvSpPr>
        <p:spPr bwMode="auto">
          <a:xfrm>
            <a:off x="36917471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9" name="Rectangle 56"/>
          <p:cNvSpPr>
            <a:spLocks noChangeArrowheads="1"/>
          </p:cNvSpPr>
          <p:nvPr/>
        </p:nvSpPr>
        <p:spPr bwMode="auto">
          <a:xfrm>
            <a:off x="39230776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12</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0" name="Rectangle 57"/>
          <p:cNvSpPr>
            <a:spLocks noChangeArrowheads="1"/>
          </p:cNvSpPr>
          <p:nvPr/>
        </p:nvSpPr>
        <p:spPr bwMode="auto">
          <a:xfrm>
            <a:off x="57754520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1" name="Rectangle 58"/>
          <p:cNvSpPr>
            <a:spLocks noChangeArrowheads="1"/>
          </p:cNvSpPr>
          <p:nvPr/>
        </p:nvSpPr>
        <p:spPr bwMode="auto">
          <a:xfrm>
            <a:off x="7126366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2" name="Rectangle 59"/>
          <p:cNvSpPr>
            <a:spLocks noChangeArrowheads="1"/>
          </p:cNvSpPr>
          <p:nvPr/>
        </p:nvSpPr>
        <p:spPr bwMode="auto">
          <a:xfrm>
            <a:off x="7589043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with no external bias. (a) An internal distribution of charge; (b) a diode symbol, with the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3" name="Rectangle 60"/>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defined polarity and the current direction; (c) demonstration that the net carrier flow is zero at the external terminal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4" name="Rectangle 61"/>
          <p:cNvSpPr>
            <a:spLocks noChangeArrowheads="1"/>
          </p:cNvSpPr>
          <p:nvPr/>
        </p:nvSpPr>
        <p:spPr bwMode="auto">
          <a:xfrm>
            <a:off x="1480375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the device when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5" name="Rectangle 62"/>
          <p:cNvSpPr>
            <a:spLocks noChangeArrowheads="1"/>
          </p:cNvSpPr>
          <p:nvPr/>
        </p:nvSpPr>
        <p:spPr bwMode="auto">
          <a:xfrm>
            <a:off x="79679958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6" name="Rectangle 63"/>
          <p:cNvSpPr>
            <a:spLocks noChangeArrowheads="1"/>
          </p:cNvSpPr>
          <p:nvPr/>
        </p:nvSpPr>
        <p:spPr bwMode="auto">
          <a:xfrm>
            <a:off x="863419025" y="515983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7" name="Rectangle 64"/>
          <p:cNvSpPr>
            <a:spLocks noChangeArrowheads="1"/>
          </p:cNvSpPr>
          <p:nvPr/>
        </p:nvSpPr>
        <p:spPr bwMode="auto">
          <a:xfrm>
            <a:off x="9309671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8" name="Rectangle 65"/>
          <p:cNvSpPr>
            <a:spLocks noChangeArrowheads="1"/>
          </p:cNvSpPr>
          <p:nvPr/>
        </p:nvSpPr>
        <p:spPr bwMode="auto">
          <a:xfrm>
            <a:off x="1005913025"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0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69" name="Rectangle 66"/>
          <p:cNvSpPr>
            <a:spLocks noChangeArrowheads="1"/>
          </p:cNvSpPr>
          <p:nvPr/>
        </p:nvSpPr>
        <p:spPr bwMode="auto">
          <a:xfrm>
            <a:off x="107530423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0" name="Rectangle 67"/>
          <p:cNvSpPr>
            <a:spLocks noChangeArrowheads="1"/>
          </p:cNvSpPr>
          <p:nvPr/>
        </p:nvSpPr>
        <p:spPr bwMode="auto">
          <a:xfrm>
            <a:off x="1141922088"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1" name="Rectangle 68"/>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2" name="Rectangle 6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3" name="Rectangle 70"/>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4" name="Rectangle 71"/>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5" name="Rectangle 7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6" name="Rectangle 7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7" name="Rectangle 7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8" name="Rectangle 75"/>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79" name="Rectangle 7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0" name="Rectangle 7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1" name="Rectangle 78"/>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2" name="Rectangle 79"/>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3" name="Rectangle 80"/>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4" name="Rectangle 81"/>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13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5" name="Rectangle 82"/>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6" name="Rectangle 83"/>
          <p:cNvSpPr>
            <a:spLocks noChangeArrowheads="1"/>
          </p:cNvSpPr>
          <p:nvPr/>
        </p:nvSpPr>
        <p:spPr bwMode="auto">
          <a:xfrm>
            <a:off x="874523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7" name="Rectangle 84"/>
          <p:cNvSpPr>
            <a:spLocks noChangeArrowheads="1"/>
          </p:cNvSpPr>
          <p:nvPr/>
        </p:nvSpPr>
        <p:spPr bwMode="auto">
          <a:xfrm>
            <a:off x="9050543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8" name="Rectangle 85"/>
          <p:cNvSpPr>
            <a:spLocks noChangeArrowheads="1"/>
          </p:cNvSpPr>
          <p:nvPr/>
        </p:nvSpPr>
        <p:spPr bwMode="auto">
          <a:xfrm>
            <a:off x="12131659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89" name="Rectangle 86"/>
          <p:cNvSpPr>
            <a:spLocks noChangeArrowheads="1"/>
          </p:cNvSpPr>
          <p:nvPr/>
        </p:nvSpPr>
        <p:spPr bwMode="auto">
          <a:xfrm>
            <a:off x="125942883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0" name="Rectangle 87"/>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1" name="Rectangle 88"/>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2" name="Rectangle 89"/>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3" name="Rectangle 90"/>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reverse saturation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4" name="Rectangle 9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5" name="Rectangle 92"/>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6" name="Rectangle 93"/>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7" name="Rectangle 94"/>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8" name="Rectangle 9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99" name="Rectangle 9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0" name="Rectangle 9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1" name="Rectangle 98"/>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2" name="Rectangle 9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3" name="Rectangle 10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4" name="Rectangle 101"/>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5" name="Rectangle 102"/>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6" name="Rectangle 103"/>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7" name="Rectangle 104"/>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14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8" name="Rectangle 105"/>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09" name="Rectangle 106"/>
          <p:cNvSpPr>
            <a:spLocks noChangeArrowheads="1"/>
          </p:cNvSpPr>
          <p:nvPr/>
        </p:nvSpPr>
        <p:spPr bwMode="auto">
          <a:xfrm>
            <a:off x="889330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0" name="Rectangle 107"/>
          <p:cNvSpPr>
            <a:spLocks noChangeArrowheads="1"/>
          </p:cNvSpPr>
          <p:nvPr/>
        </p:nvSpPr>
        <p:spPr bwMode="auto">
          <a:xfrm>
            <a:off x="919862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1" name="Rectangle 108"/>
          <p:cNvSpPr>
            <a:spLocks noChangeArrowheads="1"/>
          </p:cNvSpPr>
          <p:nvPr/>
        </p:nvSpPr>
        <p:spPr bwMode="auto">
          <a:xfrm>
            <a:off x="12279741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2" name="Rectangle 109"/>
          <p:cNvSpPr>
            <a:spLocks noChangeArrowheads="1"/>
          </p:cNvSpPr>
          <p:nvPr/>
        </p:nvSpPr>
        <p:spPr bwMode="auto">
          <a:xfrm>
            <a:off x="12742354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3" name="Rectangle 110"/>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4" name="Rectangle 111"/>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5" name="Rectangle 112"/>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6" name="Rectangle 113"/>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resulting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7" name="Rectangle 11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8" name="Rectangle 11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19" name="Rectangle 116"/>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0" name="Rectangle 117"/>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1" name="Rectangle 11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2" name="Rectangle 11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3" name="Rectangle 12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4" name="Rectangle 121"/>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5" name="Rectangle 12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6" name="Rectangle 12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7" name="Rectangle 124"/>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8" name="Rectangle 125"/>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29" name="Rectangle 126"/>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0" name="Rectangle 127"/>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15</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1" name="Rectangle 128"/>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Silicon semiconductor diode characteristics.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2" name="Rectangle 12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3" name="Rectangle 13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4" name="Rectangle 131"/>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5" name="Rectangle 132"/>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6" name="Rectangle 13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7" name="Rectangle 13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8" name="Rectangle 13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39" name="Rectangle 136"/>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0" name="Rectangle 13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1" name="Rectangle 13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2" name="Rectangle 139"/>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3" name="Rectangle 140"/>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4" name="Rectangle 141"/>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5" name="Rectangle 142"/>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16</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6" name="Rectangle 143"/>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Plot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7" name="Rectangle 144"/>
          <p:cNvSpPr>
            <a:spLocks noChangeArrowheads="1"/>
          </p:cNvSpPr>
          <p:nvPr/>
        </p:nvSpPr>
        <p:spPr bwMode="auto">
          <a:xfrm>
            <a:off x="849541100" y="30001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8" name="Rectangle 145"/>
          <p:cNvSpPr>
            <a:spLocks noChangeArrowheads="1"/>
          </p:cNvSpPr>
          <p:nvPr/>
        </p:nvSpPr>
        <p:spPr bwMode="auto">
          <a:xfrm>
            <a:off x="890254125" y="301242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x</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49" name="Rectangle 146"/>
          <p:cNvSpPr>
            <a:spLocks noChangeArrowheads="1"/>
          </p:cNvSpPr>
          <p:nvPr/>
        </p:nvSpPr>
        <p:spPr bwMode="auto">
          <a:xfrm>
            <a:off x="9207865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0" name="Rectangle 147"/>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1" name="Rectangle 148"/>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2" name="Rectangle 149"/>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3" name="Rectangle 150"/>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4" name="Rectangle 15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5" name="Rectangle 15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6" name="Rectangle 15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7" name="Rectangle 154"/>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8" name="Rectangle 15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59" name="Rectangle 15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0" name="Rectangle 157"/>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1" name="Rectangle 158"/>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2" name="Rectangle 159"/>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3" name="Rectangle 160"/>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17</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4" name="Rectangle 161"/>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Zener region.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5" name="Rectangle 162"/>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6" name="Rectangle 163"/>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7" name="Rectangle 164"/>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8" name="Rectangle 165"/>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69" name="Rectangle 16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0" name="Rectangle 16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1" name="Rectangle 16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2" name="Rectangle 169"/>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3" name="Rectangle 17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4" name="Rectangle 17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5" name="Rectangle 172"/>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6" name="Rectangle 173"/>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7" name="Rectangle 174"/>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8" name="Rectangle 175"/>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79" name="Rectangle 176"/>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Comparison of Ge, Si, and GaAs diodes.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0" name="Rectangle 177"/>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1" name="Rectangle 178"/>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2" name="Rectangle 179"/>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3" name="Rectangle 180"/>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4" name="Rectangle 18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5" name="Rectangle 18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6" name="Rectangle 18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7" name="Rectangle 184"/>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8" name="Rectangle 18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89" name="Rectangle 18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0" name="Rectangle 187">
            <a:hlinkClick r:id="rId2" tooltip="Page 71"/>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1" name="Rectangle 188"/>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2" name="Rectangle 189"/>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3" name="Rectangle 190"/>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4" name="Rectangle 191"/>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5" name="Rectangle 192"/>
          <p:cNvSpPr>
            <a:spLocks noChangeArrowheads="1"/>
          </p:cNvSpPr>
          <p:nvPr/>
        </p:nvSpPr>
        <p:spPr bwMode="auto">
          <a:xfrm>
            <a:off x="5310949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Boron impurity in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6" name="Rectangle 193"/>
          <p:cNvSpPr>
            <a:spLocks noChangeArrowheads="1"/>
          </p:cNvSpPr>
          <p:nvPr/>
        </p:nvSpPr>
        <p:spPr bwMode="auto">
          <a:xfrm>
            <a:off x="12705334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7" name="Rectangle 194"/>
          <p:cNvSpPr>
            <a:spLocks noChangeArrowheads="1"/>
          </p:cNvSpPr>
          <p:nvPr/>
        </p:nvSpPr>
        <p:spPr bwMode="auto">
          <a:xfrm>
            <a:off x="1301065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8" name="Rectangle 19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199" name="Rectangle 196"/>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0" name="Rectangle 197"/>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1" name="Rectangle 198"/>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2" name="Rectangle 19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3" name="Rectangle 20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4" name="Rectangle 20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5" name="Rectangle 202"/>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6" name="Rectangle 20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7" name="Rectangle 20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8" name="Rectangle 205"/>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09" name="Rectangle 206"/>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0" name="Rectangle 207"/>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1" name="Rectangle 208"/>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10</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2" name="Rectangle 209"/>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Electron versus hole flow.</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3" name="Rectangle 21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4" name="Rectangle 21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5" name="Rectangle 212"/>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6" name="Rectangle 213"/>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7" name="Rectangle 21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8" name="Rectangle 21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19" name="Rectangle 21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0" name="Rectangle 217"/>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1" name="Rectangle 21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2" name="Rectangle 21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3" name="Rectangle 220"/>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4" name="Rectangle 221"/>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5" name="Rectangle 222"/>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6" name="Rectangle 223"/>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11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7" name="Rectangle 224"/>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8" name="Rectangle 225"/>
          <p:cNvSpPr>
            <a:spLocks noChangeArrowheads="1"/>
          </p:cNvSpPr>
          <p:nvPr/>
        </p:nvSpPr>
        <p:spPr bwMode="auto">
          <a:xfrm>
            <a:off x="7496476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29" name="Rectangle 226"/>
          <p:cNvSpPr>
            <a:spLocks noChangeArrowheads="1"/>
          </p:cNvSpPr>
          <p:nvPr/>
        </p:nvSpPr>
        <p:spPr bwMode="auto">
          <a:xfrm>
            <a:off x="780145125"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(b)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0" name="Rectangle 227"/>
          <p:cNvSpPr>
            <a:spLocks noChangeArrowheads="1"/>
          </p:cNvSpPr>
          <p:nvPr/>
        </p:nvSpPr>
        <p:spPr bwMode="auto">
          <a:xfrm>
            <a:off x="14953773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1" name="Rectangle 228"/>
          <p:cNvSpPr>
            <a:spLocks noChangeArrowheads="1"/>
          </p:cNvSpPr>
          <p:nvPr/>
        </p:nvSpPr>
        <p:spPr bwMode="auto">
          <a:xfrm>
            <a:off x="15259034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2" name="Rectangle 22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3" name="Rectangle 23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4" name="Rectangle 231"/>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5" name="Rectangle 232"/>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6" name="Rectangle 23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7" name="Rectangle 23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8" name="Rectangle 23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39" name="Rectangle 236"/>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0" name="Rectangle 23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1" name="Rectangle 23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2" name="Rectangle 239"/>
          <p:cNvSpPr>
            <a:spLocks noChangeArrowheads="1"/>
          </p:cNvSpPr>
          <p:nvPr/>
        </p:nvSpPr>
        <p:spPr bwMode="auto">
          <a:xfrm>
            <a:off x="14803755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3" name="Rectangle 240"/>
          <p:cNvSpPr>
            <a:spLocks noChangeArrowheads="1"/>
          </p:cNvSpPr>
          <p:nvPr/>
        </p:nvSpPr>
        <p:spPr bwMode="auto">
          <a:xfrm>
            <a:off x="3229117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4" name="Rectangle 241"/>
          <p:cNvSpPr>
            <a:spLocks noChangeArrowheads="1"/>
          </p:cNvSpPr>
          <p:nvPr/>
        </p:nvSpPr>
        <p:spPr bwMode="auto">
          <a:xfrm>
            <a:off x="36917471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5" name="Rectangle 242"/>
          <p:cNvSpPr>
            <a:spLocks noChangeArrowheads="1"/>
          </p:cNvSpPr>
          <p:nvPr/>
        </p:nvSpPr>
        <p:spPr bwMode="auto">
          <a:xfrm>
            <a:off x="39230776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12</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6" name="Rectangle 243"/>
          <p:cNvSpPr>
            <a:spLocks noChangeArrowheads="1"/>
          </p:cNvSpPr>
          <p:nvPr/>
        </p:nvSpPr>
        <p:spPr bwMode="auto">
          <a:xfrm>
            <a:off x="57754520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7" name="Rectangle 244"/>
          <p:cNvSpPr>
            <a:spLocks noChangeArrowheads="1"/>
          </p:cNvSpPr>
          <p:nvPr/>
        </p:nvSpPr>
        <p:spPr bwMode="auto">
          <a:xfrm>
            <a:off x="7126366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8" name="Rectangle 245"/>
          <p:cNvSpPr>
            <a:spLocks noChangeArrowheads="1"/>
          </p:cNvSpPr>
          <p:nvPr/>
        </p:nvSpPr>
        <p:spPr bwMode="auto">
          <a:xfrm>
            <a:off x="7589043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with no external bias. (a) An internal distribution of charge; (b) a diode symbol, with the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49" name="Rectangle 246"/>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defined polarity and the current direction; (c) demonstration that the net carrier flow is zero at the external terminal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0" name="Rectangle 247"/>
          <p:cNvSpPr>
            <a:spLocks noChangeArrowheads="1"/>
          </p:cNvSpPr>
          <p:nvPr/>
        </p:nvSpPr>
        <p:spPr bwMode="auto">
          <a:xfrm>
            <a:off x="1480375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the device when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1" name="Rectangle 248"/>
          <p:cNvSpPr>
            <a:spLocks noChangeArrowheads="1"/>
          </p:cNvSpPr>
          <p:nvPr/>
        </p:nvSpPr>
        <p:spPr bwMode="auto">
          <a:xfrm>
            <a:off x="79679958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2" name="Rectangle 249"/>
          <p:cNvSpPr>
            <a:spLocks noChangeArrowheads="1"/>
          </p:cNvSpPr>
          <p:nvPr/>
        </p:nvSpPr>
        <p:spPr bwMode="auto">
          <a:xfrm>
            <a:off x="863419025" y="515983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3" name="Rectangle 250"/>
          <p:cNvSpPr>
            <a:spLocks noChangeArrowheads="1"/>
          </p:cNvSpPr>
          <p:nvPr/>
        </p:nvSpPr>
        <p:spPr bwMode="auto">
          <a:xfrm>
            <a:off x="9309671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4" name="Rectangle 251"/>
          <p:cNvSpPr>
            <a:spLocks noChangeArrowheads="1"/>
          </p:cNvSpPr>
          <p:nvPr/>
        </p:nvSpPr>
        <p:spPr bwMode="auto">
          <a:xfrm>
            <a:off x="1005913025"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0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5" name="Rectangle 252"/>
          <p:cNvSpPr>
            <a:spLocks noChangeArrowheads="1"/>
          </p:cNvSpPr>
          <p:nvPr/>
        </p:nvSpPr>
        <p:spPr bwMode="auto">
          <a:xfrm>
            <a:off x="107530423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6" name="Rectangle 253"/>
          <p:cNvSpPr>
            <a:spLocks noChangeArrowheads="1"/>
          </p:cNvSpPr>
          <p:nvPr/>
        </p:nvSpPr>
        <p:spPr bwMode="auto">
          <a:xfrm>
            <a:off x="1141922088"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7" name="Rectangle 25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8" name="Rectangle 25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59" name="Rectangle 256"/>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0" name="Rectangle 257"/>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1" name="Rectangle 25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2" name="Rectangle 25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3" name="Rectangle 26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4" name="Rectangle 261"/>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5" name="Rectangle 26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6" name="Rectangle 26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7" name="Rectangle 264"/>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8" name="Rectangle 265"/>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69" name="Rectangle 266"/>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0" name="Rectangle 267"/>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13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1" name="Rectangle 268"/>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2" name="Rectangle 269"/>
          <p:cNvSpPr>
            <a:spLocks noChangeArrowheads="1"/>
          </p:cNvSpPr>
          <p:nvPr/>
        </p:nvSpPr>
        <p:spPr bwMode="auto">
          <a:xfrm>
            <a:off x="874523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3" name="Rectangle 270"/>
          <p:cNvSpPr>
            <a:spLocks noChangeArrowheads="1"/>
          </p:cNvSpPr>
          <p:nvPr/>
        </p:nvSpPr>
        <p:spPr bwMode="auto">
          <a:xfrm>
            <a:off x="9050543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4" name="Rectangle 271"/>
          <p:cNvSpPr>
            <a:spLocks noChangeArrowheads="1"/>
          </p:cNvSpPr>
          <p:nvPr/>
        </p:nvSpPr>
        <p:spPr bwMode="auto">
          <a:xfrm>
            <a:off x="12131659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5" name="Rectangle 272"/>
          <p:cNvSpPr>
            <a:spLocks noChangeArrowheads="1"/>
          </p:cNvSpPr>
          <p:nvPr/>
        </p:nvSpPr>
        <p:spPr bwMode="auto">
          <a:xfrm>
            <a:off x="125942883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6" name="Rectangle 273"/>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7" name="Rectangle 274"/>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8" name="Rectangle 275"/>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79" name="Rectangle 276"/>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reverse saturation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0" name="Rectangle 277"/>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1" name="Rectangle 278"/>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2" name="Rectangle 279"/>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3" name="Rectangle 280"/>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4" name="Rectangle 28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5" name="Rectangle 28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6" name="Rectangle 28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7" name="Rectangle 284"/>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8" name="Rectangle 28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89" name="Rectangle 28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0" name="Rectangle 287"/>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1" name="Rectangle 288"/>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2" name="Rectangle 289"/>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3" name="Rectangle 290"/>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14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4" name="Rectangle 291"/>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5" name="Rectangle 292"/>
          <p:cNvSpPr>
            <a:spLocks noChangeArrowheads="1"/>
          </p:cNvSpPr>
          <p:nvPr/>
        </p:nvSpPr>
        <p:spPr bwMode="auto">
          <a:xfrm>
            <a:off x="889330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6" name="Rectangle 293"/>
          <p:cNvSpPr>
            <a:spLocks noChangeArrowheads="1"/>
          </p:cNvSpPr>
          <p:nvPr/>
        </p:nvSpPr>
        <p:spPr bwMode="auto">
          <a:xfrm>
            <a:off x="919862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7" name="Rectangle 294"/>
          <p:cNvSpPr>
            <a:spLocks noChangeArrowheads="1"/>
          </p:cNvSpPr>
          <p:nvPr/>
        </p:nvSpPr>
        <p:spPr bwMode="auto">
          <a:xfrm>
            <a:off x="12279741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8" name="Rectangle 295"/>
          <p:cNvSpPr>
            <a:spLocks noChangeArrowheads="1"/>
          </p:cNvSpPr>
          <p:nvPr/>
        </p:nvSpPr>
        <p:spPr bwMode="auto">
          <a:xfrm>
            <a:off x="12742354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299" name="Rectangle 296"/>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0" name="Rectangle 297"/>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1" name="Rectangle 298"/>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2" name="Rectangle 299"/>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resulting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3" name="Rectangle 30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4" name="Rectangle 30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5" name="Rectangle 302"/>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6" name="Rectangle 303"/>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7" name="Rectangle 30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8" name="Rectangle 30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09" name="Rectangle 30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0" name="Rectangle 307"/>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1" name="Rectangle 30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2" name="Rectangle 30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3" name="Rectangle 310"/>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4" name="Rectangle 311"/>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5" name="Rectangle 312"/>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6" name="Rectangle 313"/>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15</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7" name="Rectangle 314"/>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Silicon semiconductor diode characteristics.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8" name="Rectangle 31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19" name="Rectangle 316"/>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0" name="Rectangle 317"/>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1" name="Rectangle 318"/>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2" name="Rectangle 31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3" name="Rectangle 32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4" name="Rectangle 32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5" name="Rectangle 322"/>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6" name="Rectangle 32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7" name="Rectangle 32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8" name="Rectangle 325"/>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29" name="Rectangle 326"/>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0" name="Rectangle 327"/>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1" name="Rectangle 328"/>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16</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2" name="Rectangle 329"/>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Plot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3" name="Rectangle 330"/>
          <p:cNvSpPr>
            <a:spLocks noChangeArrowheads="1"/>
          </p:cNvSpPr>
          <p:nvPr/>
        </p:nvSpPr>
        <p:spPr bwMode="auto">
          <a:xfrm>
            <a:off x="849541100" y="30001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4" name="Rectangle 331"/>
          <p:cNvSpPr>
            <a:spLocks noChangeArrowheads="1"/>
          </p:cNvSpPr>
          <p:nvPr/>
        </p:nvSpPr>
        <p:spPr bwMode="auto">
          <a:xfrm>
            <a:off x="890254125" y="301242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x</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5" name="Rectangle 332"/>
          <p:cNvSpPr>
            <a:spLocks noChangeArrowheads="1"/>
          </p:cNvSpPr>
          <p:nvPr/>
        </p:nvSpPr>
        <p:spPr bwMode="auto">
          <a:xfrm>
            <a:off x="9207865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6" name="Rectangle 333"/>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7" name="Rectangle 33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8" name="Rectangle 335"/>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39" name="Rectangle 336"/>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0" name="Rectangle 33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1" name="Rectangle 33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2" name="Rectangle 33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3" name="Rectangle 340"/>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4" name="Rectangle 34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5" name="Rectangle 34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6" name="Rectangle 343"/>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7" name="Rectangle 344"/>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8" name="Rectangle 345"/>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49" name="Rectangle 346"/>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17</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0" name="Rectangle 347"/>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Zener region.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1" name="Rectangle 348"/>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2" name="Rectangle 34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3" name="Rectangle 350"/>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4" name="Rectangle 351"/>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5" name="Rectangle 35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6" name="Rectangle 35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7" name="Rectangle 35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8" name="Rectangle 355"/>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59" name="Rectangle 35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0" name="Rectangle 35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1" name="Rectangle 358"/>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2" name="Rectangle 359"/>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3" name="Rectangle 360"/>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4" name="Rectangle 361"/>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5" name="Rectangle 362"/>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Comparison of Ge, Si, and GaAs diodes.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6" name="Rectangle 363"/>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7" name="Rectangle 36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8" name="Rectangle 365"/>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69" name="Rectangle 366"/>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0" name="Rectangle 36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1" name="Rectangle 36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2" name="Rectangle 36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3" name="Rectangle 370"/>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4" name="Rectangle 37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5" name="Rectangle 37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6" name="Rectangle 373">
            <a:hlinkClick r:id="rId2" tooltip="Page 71"/>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7" name="Rectangle 374"/>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8" name="Rectangle 375"/>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79" name="Rectangle 376"/>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0" name="Rectangle 377"/>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1" name="Rectangle 378"/>
          <p:cNvSpPr>
            <a:spLocks noChangeArrowheads="1"/>
          </p:cNvSpPr>
          <p:nvPr/>
        </p:nvSpPr>
        <p:spPr bwMode="auto">
          <a:xfrm>
            <a:off x="5310949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Boron impurity in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2" name="Rectangle 379"/>
          <p:cNvSpPr>
            <a:spLocks noChangeArrowheads="1"/>
          </p:cNvSpPr>
          <p:nvPr/>
        </p:nvSpPr>
        <p:spPr bwMode="auto">
          <a:xfrm>
            <a:off x="12705334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3" name="Rectangle 380"/>
          <p:cNvSpPr>
            <a:spLocks noChangeArrowheads="1"/>
          </p:cNvSpPr>
          <p:nvPr/>
        </p:nvSpPr>
        <p:spPr bwMode="auto">
          <a:xfrm>
            <a:off x="1301065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4" name="Rectangle 38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5" name="Rectangle 382"/>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6" name="Rectangle 383"/>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7" name="Rectangle 384"/>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8" name="Rectangle 38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89" name="Rectangle 38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0" name="Rectangle 38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1" name="Rectangle 388"/>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2" name="Rectangle 38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3" name="Rectangle 39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4" name="Rectangle 391"/>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5" name="Rectangle 392"/>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6" name="Rectangle 393"/>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7" name="Rectangle 394"/>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10</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8" name="Rectangle 395"/>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Electron versus hole flow.</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399" name="Rectangle 396"/>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0" name="Rectangle 397"/>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1" name="Rectangle 398"/>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2" name="Rectangle 399"/>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3" name="Rectangle 40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4" name="Rectangle 40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5" name="Rectangle 40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6" name="Rectangle 403"/>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7" name="Rectangle 40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8" name="Rectangle 40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09" name="Rectangle 406"/>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0" name="Rectangle 407"/>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1" name="Rectangle 408"/>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2" name="Rectangle 409"/>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11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3" name="Rectangle 410"/>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4" name="Rectangle 411"/>
          <p:cNvSpPr>
            <a:spLocks noChangeArrowheads="1"/>
          </p:cNvSpPr>
          <p:nvPr/>
        </p:nvSpPr>
        <p:spPr bwMode="auto">
          <a:xfrm>
            <a:off x="7496476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5" name="Rectangle 412"/>
          <p:cNvSpPr>
            <a:spLocks noChangeArrowheads="1"/>
          </p:cNvSpPr>
          <p:nvPr/>
        </p:nvSpPr>
        <p:spPr bwMode="auto">
          <a:xfrm>
            <a:off x="780145125"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 (b)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6" name="Rectangle 413"/>
          <p:cNvSpPr>
            <a:spLocks noChangeArrowheads="1"/>
          </p:cNvSpPr>
          <p:nvPr/>
        </p:nvSpPr>
        <p:spPr bwMode="auto">
          <a:xfrm>
            <a:off x="14953773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7" name="Rectangle 414"/>
          <p:cNvSpPr>
            <a:spLocks noChangeArrowheads="1"/>
          </p:cNvSpPr>
          <p:nvPr/>
        </p:nvSpPr>
        <p:spPr bwMode="auto">
          <a:xfrm>
            <a:off x="15259034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type material.</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8" name="Rectangle 41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19" name="Rectangle 416"/>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0" name="Rectangle 417"/>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1" name="Rectangle 418"/>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2" name="Rectangle 41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3" name="Rectangle 42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4" name="Rectangle 42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5" name="Rectangle 422"/>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6" name="Rectangle 42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7" name="Rectangle 42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8" name="Rectangle 425"/>
          <p:cNvSpPr>
            <a:spLocks noChangeArrowheads="1"/>
          </p:cNvSpPr>
          <p:nvPr/>
        </p:nvSpPr>
        <p:spPr bwMode="auto">
          <a:xfrm>
            <a:off x="14803755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29" name="Rectangle 426"/>
          <p:cNvSpPr>
            <a:spLocks noChangeArrowheads="1"/>
          </p:cNvSpPr>
          <p:nvPr/>
        </p:nvSpPr>
        <p:spPr bwMode="auto">
          <a:xfrm>
            <a:off x="3229117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0" name="Rectangle 427"/>
          <p:cNvSpPr>
            <a:spLocks noChangeArrowheads="1"/>
          </p:cNvSpPr>
          <p:nvPr/>
        </p:nvSpPr>
        <p:spPr bwMode="auto">
          <a:xfrm>
            <a:off x="36917471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1" name="Rectangle 428"/>
          <p:cNvSpPr>
            <a:spLocks noChangeArrowheads="1"/>
          </p:cNvSpPr>
          <p:nvPr/>
        </p:nvSpPr>
        <p:spPr bwMode="auto">
          <a:xfrm>
            <a:off x="392307763"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12</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2" name="Rectangle 429"/>
          <p:cNvSpPr>
            <a:spLocks noChangeArrowheads="1"/>
          </p:cNvSpPr>
          <p:nvPr/>
        </p:nvSpPr>
        <p:spPr bwMode="auto">
          <a:xfrm>
            <a:off x="577545200"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3" name="Rectangle 430"/>
          <p:cNvSpPr>
            <a:spLocks noChangeArrowheads="1"/>
          </p:cNvSpPr>
          <p:nvPr/>
        </p:nvSpPr>
        <p:spPr bwMode="auto">
          <a:xfrm>
            <a:off x="71263668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4" name="Rectangle 431"/>
          <p:cNvSpPr>
            <a:spLocks noChangeArrowheads="1"/>
          </p:cNvSpPr>
          <p:nvPr/>
        </p:nvSpPr>
        <p:spPr bwMode="auto">
          <a:xfrm>
            <a:off x="75890438" y="15784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with no external bias. (a) An internal distribution of charge; (b) a diode symbol, with the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5" name="Rectangle 432"/>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defined polarity and the current direction; (c) demonstration that the net carrier flow is zero at the external terminal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6" name="Rectangle 433"/>
          <p:cNvSpPr>
            <a:spLocks noChangeArrowheads="1"/>
          </p:cNvSpPr>
          <p:nvPr/>
        </p:nvSpPr>
        <p:spPr bwMode="auto">
          <a:xfrm>
            <a:off x="1480375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the device when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7" name="Rectangle 434"/>
          <p:cNvSpPr>
            <a:spLocks noChangeArrowheads="1"/>
          </p:cNvSpPr>
          <p:nvPr/>
        </p:nvSpPr>
        <p:spPr bwMode="auto">
          <a:xfrm>
            <a:off x="79679958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8" name="Rectangle 435"/>
          <p:cNvSpPr>
            <a:spLocks noChangeArrowheads="1"/>
          </p:cNvSpPr>
          <p:nvPr/>
        </p:nvSpPr>
        <p:spPr bwMode="auto">
          <a:xfrm>
            <a:off x="863419025" y="515983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39" name="Rectangle 436"/>
          <p:cNvSpPr>
            <a:spLocks noChangeArrowheads="1"/>
          </p:cNvSpPr>
          <p:nvPr/>
        </p:nvSpPr>
        <p:spPr bwMode="auto">
          <a:xfrm>
            <a:off x="930967150"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0" name="Rectangle 437"/>
          <p:cNvSpPr>
            <a:spLocks noChangeArrowheads="1"/>
          </p:cNvSpPr>
          <p:nvPr/>
        </p:nvSpPr>
        <p:spPr bwMode="auto">
          <a:xfrm>
            <a:off x="1005913025"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0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1" name="Rectangle 438"/>
          <p:cNvSpPr>
            <a:spLocks noChangeArrowheads="1"/>
          </p:cNvSpPr>
          <p:nvPr/>
        </p:nvSpPr>
        <p:spPr bwMode="auto">
          <a:xfrm>
            <a:off x="1075304238" y="448100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V</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2" name="Rectangle 439"/>
          <p:cNvSpPr>
            <a:spLocks noChangeArrowheads="1"/>
          </p:cNvSpPr>
          <p:nvPr/>
        </p:nvSpPr>
        <p:spPr bwMode="auto">
          <a:xfrm>
            <a:off x="1141922088" y="454056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3" name="Rectangle 44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4" name="Rectangle 44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5" name="Rectangle 442"/>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6" name="Rectangle 443"/>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7" name="Rectangle 44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8" name="Rectangle 44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49" name="Rectangle 44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0" name="Rectangle 447"/>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1" name="Rectangle 44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2" name="Rectangle 44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3" name="Rectangle 450"/>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4" name="Rectangle 451"/>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5" name="Rectangle 452"/>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6" name="Rectangle 453"/>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13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7" name="Rectangle 454"/>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8" name="Rectangle 455"/>
          <p:cNvSpPr>
            <a:spLocks noChangeArrowheads="1"/>
          </p:cNvSpPr>
          <p:nvPr/>
        </p:nvSpPr>
        <p:spPr bwMode="auto">
          <a:xfrm>
            <a:off x="874523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59" name="Rectangle 456"/>
          <p:cNvSpPr>
            <a:spLocks noChangeArrowheads="1"/>
          </p:cNvSpPr>
          <p:nvPr/>
        </p:nvSpPr>
        <p:spPr bwMode="auto">
          <a:xfrm>
            <a:off x="9050543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0" name="Rectangle 457"/>
          <p:cNvSpPr>
            <a:spLocks noChangeArrowheads="1"/>
          </p:cNvSpPr>
          <p:nvPr/>
        </p:nvSpPr>
        <p:spPr bwMode="auto">
          <a:xfrm>
            <a:off x="12131659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1" name="Rectangle 458"/>
          <p:cNvSpPr>
            <a:spLocks noChangeArrowheads="1"/>
          </p:cNvSpPr>
          <p:nvPr/>
        </p:nvSpPr>
        <p:spPr bwMode="auto">
          <a:xfrm>
            <a:off x="125942883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2" name="Rectangle 459"/>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3" name="Rectangle 460"/>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reverse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4" name="Rectangle 461"/>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5" name="Rectangle 462"/>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reverse saturation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6" name="Rectangle 463"/>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7" name="Rectangle 46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8" name="Rectangle 465"/>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69" name="Rectangle 466"/>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0" name="Rectangle 46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1" name="Rectangle 46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2" name="Rectangle 46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3" name="Rectangle 470"/>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4" name="Rectangle 47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5" name="Rectangle 47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6" name="Rectangle 473"/>
          <p:cNvSpPr>
            <a:spLocks noChangeArrowheads="1"/>
          </p:cNvSpPr>
          <p:nvPr/>
        </p:nvSpPr>
        <p:spPr bwMode="auto">
          <a:xfrm>
            <a:off x="1480375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7" name="Rectangle 474"/>
          <p:cNvSpPr>
            <a:spLocks noChangeArrowheads="1"/>
          </p:cNvSpPr>
          <p:nvPr/>
        </p:nvSpPr>
        <p:spPr bwMode="auto">
          <a:xfrm>
            <a:off x="3229117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8" name="Rectangle 475"/>
          <p:cNvSpPr>
            <a:spLocks noChangeArrowheads="1"/>
          </p:cNvSpPr>
          <p:nvPr/>
        </p:nvSpPr>
        <p:spPr bwMode="auto">
          <a:xfrm>
            <a:off x="3691747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79" name="Rectangle 476"/>
          <p:cNvSpPr>
            <a:spLocks noChangeArrowheads="1"/>
          </p:cNvSpPr>
          <p:nvPr/>
        </p:nvSpPr>
        <p:spPr bwMode="auto">
          <a:xfrm>
            <a:off x="39230776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14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0" name="Rectangle 477"/>
          <p:cNvSpPr>
            <a:spLocks noChangeArrowheads="1"/>
          </p:cNvSpPr>
          <p:nvPr/>
        </p:nvSpPr>
        <p:spPr bwMode="auto">
          <a:xfrm>
            <a:off x="577545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1" name="Rectangle 478"/>
          <p:cNvSpPr>
            <a:spLocks noChangeArrowheads="1"/>
          </p:cNvSpPr>
          <p:nvPr/>
        </p:nvSpPr>
        <p:spPr bwMode="auto">
          <a:xfrm>
            <a:off x="88933020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2" name="Rectangle 479"/>
          <p:cNvSpPr>
            <a:spLocks noChangeArrowheads="1"/>
          </p:cNvSpPr>
          <p:nvPr/>
        </p:nvSpPr>
        <p:spPr bwMode="auto">
          <a:xfrm>
            <a:off x="919862588"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biased p</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3" name="Rectangle 480"/>
          <p:cNvSpPr>
            <a:spLocks noChangeArrowheads="1"/>
          </p:cNvSpPr>
          <p:nvPr/>
        </p:nvSpPr>
        <p:spPr bwMode="auto">
          <a:xfrm>
            <a:off x="1227974113"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4" name="Rectangle 481"/>
          <p:cNvSpPr>
            <a:spLocks noChangeArrowheads="1"/>
          </p:cNvSpPr>
          <p:nvPr/>
        </p:nvSpPr>
        <p:spPr bwMode="auto">
          <a:xfrm>
            <a:off x="1274235450"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n junction. (a) Internal distribution of charge under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5" name="Rectangle 482"/>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6" name="Rectangle 483"/>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conditions; (b) forward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7" name="Rectangle 484"/>
          <p:cNvSpPr>
            <a:spLocks noChangeArrowheads="1"/>
          </p:cNvSpPr>
          <p:nvPr/>
        </p:nvSpPr>
        <p:spPr bwMode="auto">
          <a:xfrm>
            <a:off x="2147483647" y="231903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8" name="Rectangle 485"/>
          <p:cNvSpPr>
            <a:spLocks noChangeArrowheads="1"/>
          </p:cNvSpPr>
          <p:nvPr/>
        </p:nvSpPr>
        <p:spPr bwMode="auto">
          <a:xfrm>
            <a:off x="148037550" y="38002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bias polarity and direction of resulting current.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89" name="Rectangle 486"/>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0" name="Rectangle 487"/>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1" name="Rectangle 488"/>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2" name="Rectangle 489"/>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3" name="Rectangle 49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4" name="Rectangle 491"/>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5" name="Rectangle 49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6" name="Rectangle 493"/>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7" name="Rectangle 49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8" name="Rectangle 49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499" name="Rectangle 496"/>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0" name="Rectangle 497"/>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1" name="Rectangle 498"/>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2" name="Rectangle 499"/>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15</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3" name="Rectangle 500"/>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Silicon semiconductor diode characteristics.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4" name="Rectangle 501"/>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5" name="Rectangle 502"/>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6" name="Rectangle 503"/>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7" name="Rectangle 504"/>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8" name="Rectangle 50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09" name="Rectangle 506"/>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0" name="Rectangle 50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1" name="Rectangle 508"/>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2" name="Rectangle 50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3" name="Rectangle 51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4" name="Rectangle 511"/>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5" name="Rectangle 512"/>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6" name="Rectangle 513"/>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7" name="Rectangle 514"/>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16</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8" name="Rectangle 515"/>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Plot of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19" name="Rectangle 516"/>
          <p:cNvSpPr>
            <a:spLocks noChangeArrowheads="1"/>
          </p:cNvSpPr>
          <p:nvPr/>
        </p:nvSpPr>
        <p:spPr bwMode="auto">
          <a:xfrm>
            <a:off x="849541100" y="300010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0" name="Rectangle 517"/>
          <p:cNvSpPr>
            <a:spLocks noChangeArrowheads="1"/>
          </p:cNvSpPr>
          <p:nvPr/>
        </p:nvSpPr>
        <p:spPr bwMode="auto">
          <a:xfrm>
            <a:off x="890254125" y="301242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x</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1" name="Rectangle 518"/>
          <p:cNvSpPr>
            <a:spLocks noChangeArrowheads="1"/>
          </p:cNvSpPr>
          <p:nvPr/>
        </p:nvSpPr>
        <p:spPr bwMode="auto">
          <a:xfrm>
            <a:off x="9207865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2" name="Rectangle 51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3" name="Rectangle 52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4" name="Rectangle 521"/>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5" name="Rectangle 522"/>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6" name="Rectangle 52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7" name="Rectangle 52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8" name="Rectangle 52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29" name="Rectangle 526"/>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0" name="Rectangle 52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1" name="Rectangle 52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2" name="Rectangle 529"/>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3" name="Rectangle 530"/>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4" name="Rectangle 531"/>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5" name="Rectangle 532"/>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17</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6" name="Rectangle 533"/>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Zener region.</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7" name="Rectangle 534"/>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8" name="Rectangle 535"/>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39" name="Rectangle 536"/>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0" name="Rectangle 537"/>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1" name="Rectangle 53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2" name="Rectangle 539"/>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3" name="Rectangle 540"/>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4" name="Rectangle 541"/>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5" name="Rectangle 542"/>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6" name="Rectangle 54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7" name="Rectangle 544"/>
          <p:cNvSpPr>
            <a:spLocks noChangeArrowheads="1"/>
          </p:cNvSpPr>
          <p:nvPr/>
        </p:nvSpPr>
        <p:spPr bwMode="auto">
          <a:xfrm>
            <a:off x="14803755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Fig.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8" name="Rectangle 545"/>
          <p:cNvSpPr>
            <a:spLocks noChangeArrowheads="1"/>
          </p:cNvSpPr>
          <p:nvPr/>
        </p:nvSpPr>
        <p:spPr bwMode="auto">
          <a:xfrm>
            <a:off x="322911788"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49" name="Rectangle 546"/>
          <p:cNvSpPr>
            <a:spLocks noChangeArrowheads="1"/>
          </p:cNvSpPr>
          <p:nvPr/>
        </p:nvSpPr>
        <p:spPr bwMode="auto">
          <a:xfrm>
            <a:off x="36917471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0" name="Rectangle 547"/>
          <p:cNvSpPr>
            <a:spLocks noChangeArrowheads="1"/>
          </p:cNvSpPr>
          <p:nvPr/>
        </p:nvSpPr>
        <p:spPr bwMode="auto">
          <a:xfrm>
            <a:off x="392307763"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18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1" name="Rectangle 548"/>
          <p:cNvSpPr>
            <a:spLocks noChangeArrowheads="1"/>
          </p:cNvSpPr>
          <p:nvPr/>
        </p:nvSpPr>
        <p:spPr bwMode="auto">
          <a:xfrm>
            <a:off x="577545200" y="305957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Comparison of Ge, Si, and GaAs diodes.</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2" name="Rectangle 549"/>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Robert L. Boylestad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3" name="Rectangle 550"/>
          <p:cNvSpPr>
            <a:spLocks noChangeArrowheads="1"/>
          </p:cNvSpPr>
          <p:nvPr/>
        </p:nvSpPr>
        <p:spPr bwMode="auto">
          <a:xfrm>
            <a:off x="194300475"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Electronic Devices and Circuit Theory,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4" name="Rectangle 551"/>
          <p:cNvSpPr>
            <a:spLocks noChangeArrowheads="1"/>
          </p:cNvSpPr>
          <p:nvPr/>
        </p:nvSpPr>
        <p:spPr bwMode="auto">
          <a:xfrm>
            <a:off x="1300141863"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9</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5" name="Rectangle 552"/>
          <p:cNvSpPr>
            <a:spLocks noChangeArrowheads="1"/>
          </p:cNvSpPr>
          <p:nvPr/>
        </p:nvSpPr>
        <p:spPr bwMode="auto">
          <a:xfrm>
            <a:off x="1335304988"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chemeClr val="tx1"/>
                </a:solidFill>
                <a:effectLst/>
                <a:latin typeface="Arial" charset="0"/>
                <a:cs typeface="Arial" charset="0"/>
              </a:rPr>
              <a:t>e</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6" name="Rectangle 553"/>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Copyright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7" name="Rectangle 554"/>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2006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8" name="Rectangle 555"/>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by Pearson Education, Inc.</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59" name="Rectangle 556"/>
          <p:cNvSpPr>
            <a:spLocks noChangeArrowheads="1"/>
          </p:cNvSpPr>
          <p:nvPr/>
        </p:nvSpPr>
        <p:spPr bwMode="auto">
          <a:xfrm>
            <a:off x="447440050"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Upper Saddle River, New Jersey </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60" name="Rectangle 557"/>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07458</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sp>
        <p:nvSpPr>
          <p:cNvPr id="561" name="Rectangle 558"/>
          <p:cNvSpPr>
            <a:spLocks noChangeArrowheads="1"/>
          </p:cNvSpPr>
          <p:nvPr/>
        </p:nvSpPr>
        <p:spPr bwMode="auto">
          <a:xfrm>
            <a:off x="2147483647" y="21474836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solidFill>
                <a:effectLst/>
                <a:latin typeface="Arial" charset="0"/>
                <a:cs typeface="Arial" charset="0"/>
              </a:rPr>
              <a:t>All rights reserved.</a:t>
            </a:r>
            <a:endParaRPr kumimoji="0" lang="en-US" altLang="en-US" sz="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charset="0"/>
              <a:cs typeface="Arial" charset="0"/>
            </a:endParaRPr>
          </a:p>
        </p:txBody>
      </p:sp>
      <p:pic>
        <p:nvPicPr>
          <p:cNvPr id="2607" name="Picture 5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57200"/>
            <a:ext cx="82296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353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0242" name="Picture 2" descr="Diode Characteristics &#10;Conduction Region Non-Conduction Region &#10;Copyright ©2009 by Pearson Education, Inc. &#10;Upper Saddle 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1"/>
            <a:ext cx="9144000" cy="6373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00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8200" cy="632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7201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
            <a:ext cx="8534400" cy="678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7554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3314" name="Picture 2" descr="Diode Operating Conditions &#10;A diode has three operating conditions: &#10;• No bias &#10;• Forward bias &#10;• Reverse bias &#10;Copyrigh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78" y="687981"/>
            <a:ext cx="8689122" cy="614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022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4338" name="Picture 2" descr="Diode Operating Conditions &#10;No Bias &#10;• No external voltage is applied: VD = 0 V &#10;• No current is flowing: ID = 0 A &#10;• On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7675"/>
            <a:ext cx="8428928" cy="595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064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527473" cy="6028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73601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763000" cy="619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2948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Shockley’s Equation</a:t>
            </a:r>
            <a:endParaRPr lang="en-US" dirty="0"/>
          </a:p>
        </p:txBody>
      </p:sp>
      <p:sp>
        <p:nvSpPr>
          <p:cNvPr id="4" name="AutoShape 2" descr="{\displaystyle I=I_{\mathrm {S} }\left(e^{\frac {V_{\text{D}}}{nV_{\text{T}}}}-1\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𝐼</m:t>
                          </m:r>
                        </m:e>
                        <m:sub>
                          <m:r>
                            <a:rPr lang="en-US" b="0" i="1" smtClean="0">
                              <a:latin typeface="Cambria Math"/>
                            </a:rPr>
                            <m:t>𝐷</m:t>
                          </m:r>
                        </m:sub>
                      </m:sSub>
                      <m:r>
                        <a:rPr lang="en-US" b="0" i="1" smtClean="0">
                          <a:latin typeface="Cambria Math"/>
                        </a:rPr>
                        <m:t>= </m:t>
                      </m:r>
                      <m:sSub>
                        <m:sSubPr>
                          <m:ctrlPr>
                            <a:rPr lang="en-US" b="0" i="1" smtClean="0">
                              <a:latin typeface="Cambria Math"/>
                            </a:rPr>
                          </m:ctrlPr>
                        </m:sSubPr>
                        <m:e>
                          <m:r>
                            <a:rPr lang="en-US" b="0" i="1" smtClean="0">
                              <a:latin typeface="Cambria Math"/>
                            </a:rPr>
                            <m:t>𝐼</m:t>
                          </m:r>
                        </m:e>
                        <m:sub>
                          <m:r>
                            <a:rPr lang="en-US" b="0" i="1" smtClean="0">
                              <a:latin typeface="Cambria Math"/>
                            </a:rPr>
                            <m:t>𝑠</m:t>
                          </m:r>
                        </m:sub>
                      </m:sSub>
                      <m:d>
                        <m:dPr>
                          <m:ctrlPr>
                            <a:rPr lang="en-US" b="0" i="1" smtClean="0">
                              <a:latin typeface="Cambria Math"/>
                            </a:rPr>
                          </m:ctrlPr>
                        </m:dPr>
                        <m:e>
                          <m:sSup>
                            <m:sSupPr>
                              <m:ctrlPr>
                                <a:rPr lang="en-US" b="0" i="1" smtClean="0">
                                  <a:latin typeface="Cambria Math"/>
                                </a:rPr>
                              </m:ctrlPr>
                            </m:sSupPr>
                            <m:e>
                              <m:r>
                                <a:rPr lang="en-US" b="0" i="1" smtClean="0">
                                  <a:latin typeface="Cambria Math"/>
                                </a:rPr>
                                <m:t>𝑒</m:t>
                              </m:r>
                            </m:e>
                            <m:sup>
                              <m:f>
                                <m:fPr>
                                  <m:ctrlPr>
                                    <a:rPr lang="en-US" b="0" i="1" smtClean="0">
                                      <a:latin typeface="Cambria Math"/>
                                    </a:rPr>
                                  </m:ctrlPr>
                                </m:fPr>
                                <m:num>
                                  <m:sSub>
                                    <m:sSubPr>
                                      <m:ctrlPr>
                                        <a:rPr lang="en-US" b="0" i="1" smtClean="0">
                                          <a:latin typeface="Cambria Math"/>
                                        </a:rPr>
                                      </m:ctrlPr>
                                    </m:sSubPr>
                                    <m:e>
                                      <m:r>
                                        <a:rPr lang="en-US" b="0" i="1" smtClean="0">
                                          <a:latin typeface="Cambria Math"/>
                                        </a:rPr>
                                        <m:t>𝑉</m:t>
                                      </m:r>
                                    </m:e>
                                    <m:sub>
                                      <m:r>
                                        <a:rPr lang="en-US" b="0" i="1" smtClean="0">
                                          <a:latin typeface="Cambria Math"/>
                                        </a:rPr>
                                        <m:t>𝐷</m:t>
                                      </m:r>
                                    </m:sub>
                                  </m:sSub>
                                </m:num>
                                <m:den>
                                  <m:r>
                                    <a:rPr lang="en-US" b="0" i="1" smtClean="0">
                                      <a:latin typeface="Cambria Math"/>
                                    </a:rPr>
                                    <m:t>𝑛</m:t>
                                  </m:r>
                                  <m:sSub>
                                    <m:sSubPr>
                                      <m:ctrlPr>
                                        <a:rPr lang="en-US" b="0" i="1" smtClean="0">
                                          <a:latin typeface="Cambria Math"/>
                                        </a:rPr>
                                      </m:ctrlPr>
                                    </m:sSubPr>
                                    <m:e>
                                      <m:r>
                                        <a:rPr lang="en-US" b="0" i="1" smtClean="0">
                                          <a:latin typeface="Cambria Math"/>
                                        </a:rPr>
                                        <m:t>𝑉</m:t>
                                      </m:r>
                                    </m:e>
                                    <m:sub>
                                      <m:r>
                                        <a:rPr lang="en-US" b="0" i="1" smtClean="0">
                                          <a:latin typeface="Cambria Math"/>
                                        </a:rPr>
                                        <m:t>𝑇</m:t>
                                      </m:r>
                                    </m:sub>
                                  </m:sSub>
                                </m:den>
                              </m:f>
                              <m:r>
                                <a:rPr lang="en-US" b="0" i="1" smtClean="0">
                                  <a:latin typeface="Cambria Math"/>
                                </a:rPr>
                                <m:t> −1</m:t>
                              </m:r>
                            </m:sup>
                          </m:sSup>
                        </m:e>
                      </m:d>
                    </m:oMath>
                  </m:oMathPara>
                </a14:m>
                <a:endParaRPr lang="en-US" dirty="0" smtClean="0"/>
              </a:p>
              <a:p>
                <a:pPr marL="0" indent="0">
                  <a:buNone/>
                </a:pPr>
                <a:endParaRPr lang="en-US" dirty="0" smtClean="0"/>
              </a:p>
              <a:p>
                <a:pPr marL="0" indent="0">
                  <a:buNone/>
                </a:pPr>
                <a:r>
                  <a:rPr lang="en-US" sz="2000" i="1" dirty="0" smtClean="0">
                    <a:latin typeface="Cambria Math"/>
                  </a:rPr>
                  <a:t>Reverse Saturation current</a:t>
                </a:r>
              </a:p>
              <a:p>
                <a:pPr marL="0" indent="0">
                  <a:buNone/>
                </a:pPr>
                <a:r>
                  <a:rPr lang="en-US" dirty="0" smtClean="0"/>
                  <a:t> </a:t>
                </a:r>
                <a:r>
                  <a:rPr lang="en-US" sz="2400" dirty="0" smtClean="0"/>
                  <a:t>Thermal voltage    </a:t>
                </a:r>
                <a14:m>
                  <m:oMath xmlns:m="http://schemas.openxmlformats.org/officeDocument/2006/math">
                    <m:sSub>
                      <m:sSubPr>
                        <m:ctrlPr>
                          <a:rPr lang="en-US" sz="2400" i="1" smtClean="0">
                            <a:latin typeface="Cambria Math"/>
                          </a:rPr>
                        </m:ctrlPr>
                      </m:sSubPr>
                      <m:e>
                        <m:r>
                          <a:rPr lang="en-US" sz="2400" b="0" i="1" smtClean="0">
                            <a:latin typeface="Cambria Math"/>
                          </a:rPr>
                          <m:t>𝑉</m:t>
                        </m:r>
                      </m:e>
                      <m:sub>
                        <m:r>
                          <a:rPr lang="en-US" sz="2400" b="0" i="1" smtClean="0">
                            <a:latin typeface="Cambria Math"/>
                          </a:rPr>
                          <m:t>𝑇</m:t>
                        </m:r>
                      </m:sub>
                    </m:sSub>
                    <m:r>
                      <a:rPr lang="en-US" sz="2400" b="0" i="1" smtClean="0">
                        <a:latin typeface="Cambria Math"/>
                      </a:rPr>
                      <m:t>=</m:t>
                    </m:r>
                    <m:f>
                      <m:fPr>
                        <m:ctrlPr>
                          <a:rPr lang="en-US" sz="2400" b="0" i="1" smtClean="0">
                            <a:latin typeface="Cambria Math"/>
                          </a:rPr>
                        </m:ctrlPr>
                      </m:fPr>
                      <m:num>
                        <m:r>
                          <a:rPr lang="en-US" sz="2400" b="0" i="1" smtClean="0">
                            <a:latin typeface="Cambria Math"/>
                          </a:rPr>
                          <m:t>𝑘𝑇</m:t>
                        </m:r>
                      </m:num>
                      <m:den>
                        <m:r>
                          <a:rPr lang="en-US" sz="2400" b="0" i="1" smtClean="0">
                            <a:latin typeface="Cambria Math"/>
                          </a:rPr>
                          <m:t>𝑄</m:t>
                        </m:r>
                      </m:den>
                    </m:f>
                  </m:oMath>
                </a14:m>
                <a:endParaRPr lang="en-US" sz="2400" dirty="0" smtClean="0"/>
              </a:p>
              <a:p>
                <a:pPr marL="0" indent="0">
                  <a:buNone/>
                </a:pPr>
                <a:r>
                  <a:rPr lang="en-US" sz="2400" dirty="0" smtClean="0"/>
                  <a:t>K is Boltzmann’s Constant = </a:t>
                </a:r>
                <a14:m>
                  <m:oMath xmlns:m="http://schemas.openxmlformats.org/officeDocument/2006/math">
                    <m:r>
                      <a:rPr lang="en-US" sz="2400" b="0" i="1" smtClean="0">
                        <a:latin typeface="Cambria Math"/>
                      </a:rPr>
                      <m:t>1.38 </m:t>
                    </m:r>
                    <m:r>
                      <a:rPr lang="en-US" sz="2400" b="0" i="1" smtClean="0">
                        <a:latin typeface="Cambria Math"/>
                        <a:ea typeface="Cambria Math"/>
                      </a:rPr>
                      <m:t>× </m:t>
                    </m:r>
                    <m:sSup>
                      <m:sSupPr>
                        <m:ctrlPr>
                          <a:rPr lang="en-US" sz="2400" b="0" i="1" smtClean="0">
                            <a:latin typeface="Cambria Math"/>
                            <a:ea typeface="Cambria Math"/>
                          </a:rPr>
                        </m:ctrlPr>
                      </m:sSupPr>
                      <m:e>
                        <m:r>
                          <a:rPr lang="en-US" sz="2400" b="0" i="1" smtClean="0">
                            <a:latin typeface="Cambria Math"/>
                            <a:ea typeface="Cambria Math"/>
                          </a:rPr>
                          <m:t>10</m:t>
                        </m:r>
                      </m:e>
                      <m:sup>
                        <m:r>
                          <a:rPr lang="en-US" sz="2400" b="0" i="1" smtClean="0">
                            <a:latin typeface="Cambria Math"/>
                            <a:ea typeface="Cambria Math"/>
                          </a:rPr>
                          <m:t>−23</m:t>
                        </m:r>
                      </m:sup>
                    </m:sSup>
                    <m:f>
                      <m:fPr>
                        <m:ctrlPr>
                          <a:rPr lang="en-US" sz="2400" b="0" i="1" smtClean="0">
                            <a:latin typeface="Cambria Math"/>
                            <a:ea typeface="Cambria Math"/>
                          </a:rPr>
                        </m:ctrlPr>
                      </m:fPr>
                      <m:num>
                        <m:r>
                          <a:rPr lang="en-US" sz="2400" b="0" i="1" smtClean="0">
                            <a:latin typeface="Cambria Math"/>
                            <a:ea typeface="Cambria Math"/>
                          </a:rPr>
                          <m:t>𝐽</m:t>
                        </m:r>
                      </m:num>
                      <m:den>
                        <m:r>
                          <a:rPr lang="en-US" sz="2400" b="0" i="1" smtClean="0">
                            <a:latin typeface="Cambria Math"/>
                            <a:ea typeface="Cambria Math"/>
                          </a:rPr>
                          <m:t>𝐾</m:t>
                        </m:r>
                      </m:den>
                    </m:f>
                  </m:oMath>
                </a14:m>
                <a:endParaRPr lang="en-US" sz="2400" b="0" dirty="0" smtClean="0">
                  <a:ea typeface="Cambria Math"/>
                </a:endParaRPr>
              </a:p>
              <a:p>
                <a:pPr marL="0" indent="0">
                  <a:buNone/>
                </a:pPr>
                <a:r>
                  <a:rPr lang="en-US" sz="2400" dirty="0" smtClean="0"/>
                  <a:t>T = absolute temperature in kelvin</a:t>
                </a:r>
              </a:p>
              <a:p>
                <a:pPr marL="0" indent="0">
                  <a:buNone/>
                </a:pPr>
                <a:r>
                  <a:rPr lang="en-US" sz="2400" dirty="0" smtClean="0"/>
                  <a:t>Q = charge of electron (</a:t>
                </a:r>
                <a14:m>
                  <m:oMath xmlns:m="http://schemas.openxmlformats.org/officeDocument/2006/math">
                    <m:r>
                      <a:rPr lang="en-US" sz="2400" b="0" i="1" smtClean="0">
                        <a:latin typeface="Cambria Math"/>
                      </a:rPr>
                      <m:t>1.6 </m:t>
                    </m:r>
                    <m:r>
                      <a:rPr lang="en-US" sz="2400" b="0" i="1" smtClean="0">
                        <a:latin typeface="Cambria Math"/>
                        <a:ea typeface="Cambria Math"/>
                      </a:rPr>
                      <m:t>× </m:t>
                    </m:r>
                    <m:sSup>
                      <m:sSupPr>
                        <m:ctrlPr>
                          <a:rPr lang="en-US" sz="2400" b="0" i="1" smtClean="0">
                            <a:latin typeface="Cambria Math"/>
                            <a:ea typeface="Cambria Math"/>
                          </a:rPr>
                        </m:ctrlPr>
                      </m:sSupPr>
                      <m:e>
                        <m:r>
                          <a:rPr lang="en-US" sz="2400" b="0" i="1" smtClean="0">
                            <a:latin typeface="Cambria Math"/>
                            <a:ea typeface="Cambria Math"/>
                          </a:rPr>
                          <m:t>10</m:t>
                        </m:r>
                      </m:e>
                      <m:sup>
                        <m:r>
                          <a:rPr lang="en-US" sz="2400" b="0" i="1" smtClean="0">
                            <a:latin typeface="Cambria Math"/>
                            <a:ea typeface="Cambria Math"/>
                          </a:rPr>
                          <m:t>−19</m:t>
                        </m:r>
                      </m:sup>
                    </m:sSup>
                    <m:r>
                      <a:rPr lang="en-US" sz="2400" b="0" i="1" smtClean="0">
                        <a:latin typeface="Cambria Math"/>
                        <a:ea typeface="Cambria Math"/>
                      </a:rPr>
                      <m:t>𝐶</m:t>
                    </m:r>
                    <m:r>
                      <a:rPr lang="en-US" sz="2400" b="0" i="1" smtClean="0">
                        <a:latin typeface="Cambria Math"/>
                        <a:ea typeface="Cambria Math"/>
                      </a:rPr>
                      <m:t>)</m:t>
                    </m:r>
                  </m:oMath>
                </a14:m>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1">
                <a:blip r:embed="rId2"/>
                <a:stretch>
                  <a:fillRect l="-1111"/>
                </a:stretch>
              </a:blipFill>
            </p:spPr>
            <p:txBody>
              <a:bodyPr/>
              <a:lstStyle/>
              <a:p>
                <a:r>
                  <a:rPr lang="en-US">
                    <a:noFill/>
                  </a:rPr>
                  <a:t> </a:t>
                </a:r>
              </a:p>
            </p:txBody>
          </p:sp>
        </mc:Fallback>
      </mc:AlternateContent>
      <p:cxnSp>
        <p:nvCxnSpPr>
          <p:cNvPr id="7" name="Straight Arrow Connector 6"/>
          <p:cNvCxnSpPr/>
          <p:nvPr/>
        </p:nvCxnSpPr>
        <p:spPr>
          <a:xfrm flipV="1">
            <a:off x="2895600" y="2438400"/>
            <a:ext cx="1219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34000" y="1828800"/>
            <a:ext cx="1295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629400" y="2171700"/>
            <a:ext cx="1905000" cy="12954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Applied Forward Bias Voltage</a:t>
            </a:r>
            <a:endParaRPr lang="en-US" dirty="0"/>
          </a:p>
        </p:txBody>
      </p:sp>
    </p:spTree>
    <p:extLst>
      <p:ext uri="{BB962C8B-B14F-4D97-AF65-F5344CB8AC3E}">
        <p14:creationId xmlns:p14="http://schemas.microsoft.com/office/powerpoint/2010/main" val="2600968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Prerequisites</a:t>
            </a:r>
            <a:endParaRPr lang="en-US" dirty="0"/>
          </a:p>
        </p:txBody>
      </p:sp>
      <p:sp>
        <p:nvSpPr>
          <p:cNvPr id="2" name="Content Placeholder 1"/>
          <p:cNvSpPr>
            <a:spLocks noGrp="1"/>
          </p:cNvSpPr>
          <p:nvPr>
            <p:ph idx="1"/>
          </p:nvPr>
        </p:nvSpPr>
        <p:spPr/>
        <p:txBody>
          <a:bodyPr/>
          <a:lstStyle/>
          <a:p>
            <a:r>
              <a:rPr lang="en-US" altLang="en-US" dirty="0"/>
              <a:t>To understand this presentation, you should have the following prior knowledge:</a:t>
            </a:r>
          </a:p>
          <a:p>
            <a:pPr lvl="1"/>
            <a:r>
              <a:rPr lang="en-US" altLang="en-US" sz="2400" dirty="0"/>
              <a:t>Draw the structure of an atom, including electrons, protons, and neutrons.</a:t>
            </a:r>
          </a:p>
          <a:p>
            <a:pPr lvl="1"/>
            <a:r>
              <a:rPr lang="en-US" altLang="en-US" sz="2400" dirty="0"/>
              <a:t>Define resistance and conductance.</a:t>
            </a:r>
          </a:p>
          <a:p>
            <a:pPr lvl="1"/>
            <a:r>
              <a:rPr lang="en-US" altLang="en-US" sz="2400" dirty="0"/>
              <a:t>Label an electronic schematic, indicating current flow.</a:t>
            </a:r>
          </a:p>
          <a:p>
            <a:pPr lvl="1"/>
            <a:r>
              <a:rPr lang="en-US" altLang="en-US" sz="2400" dirty="0"/>
              <a:t>Define Ohm’s and Kirchhoff’s laws.</a:t>
            </a:r>
          </a:p>
          <a:p>
            <a:pPr lvl="1"/>
            <a:r>
              <a:rPr lang="en-US" altLang="en-US" sz="2400" dirty="0"/>
              <a:t>Describe the characteristics of DC and AC (sine wave) voltages.</a:t>
            </a:r>
          </a:p>
          <a:p>
            <a:endParaRPr lang="en-US" dirty="0"/>
          </a:p>
        </p:txBody>
      </p:sp>
    </p:spTree>
    <p:extLst>
      <p:ext uri="{BB962C8B-B14F-4D97-AF65-F5344CB8AC3E}">
        <p14:creationId xmlns:p14="http://schemas.microsoft.com/office/powerpoint/2010/main" val="3013311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arrow direction in the diode symbol indicates </a:t>
            </a:r>
          </a:p>
          <a:p>
            <a:r>
              <a:rPr lang="en-US" sz="2400" dirty="0" smtClean="0"/>
              <a:t>a. Direction </a:t>
            </a:r>
            <a:r>
              <a:rPr lang="en-US" sz="2400" dirty="0"/>
              <a:t>of electron flow. </a:t>
            </a:r>
          </a:p>
          <a:p>
            <a:r>
              <a:rPr lang="en-US" sz="2400" dirty="0" smtClean="0"/>
              <a:t>b. Direction </a:t>
            </a:r>
            <a:r>
              <a:rPr lang="en-US" sz="2400" dirty="0"/>
              <a:t>of hole flow (Direction of conventional </a:t>
            </a:r>
            <a:r>
              <a:rPr lang="en-US" sz="2400" dirty="0" smtClean="0"/>
              <a:t>current</a:t>
            </a:r>
            <a:r>
              <a:rPr lang="en-US" sz="2400" dirty="0"/>
              <a:t>) </a:t>
            </a:r>
          </a:p>
          <a:p>
            <a:r>
              <a:rPr lang="en-US" sz="2400" dirty="0" smtClean="0"/>
              <a:t>c. Opposite </a:t>
            </a:r>
            <a:r>
              <a:rPr lang="en-US" sz="2400" dirty="0"/>
              <a:t>to the direction of hole flow </a:t>
            </a:r>
          </a:p>
          <a:p>
            <a:r>
              <a:rPr lang="en-US" sz="2400" dirty="0" smtClean="0"/>
              <a:t>d. None </a:t>
            </a:r>
            <a:r>
              <a:rPr lang="en-US" sz="2400" dirty="0"/>
              <a:t>of the above </a:t>
            </a:r>
            <a:endParaRPr lang="en-US" sz="2400" dirty="0" smtClean="0"/>
          </a:p>
          <a:p>
            <a:endParaRPr lang="en-US" sz="2400" dirty="0"/>
          </a:p>
          <a:p>
            <a:r>
              <a:rPr lang="en-US" sz="2400" dirty="0" err="1" smtClean="0"/>
              <a:t>Ans</a:t>
            </a:r>
            <a:r>
              <a:rPr lang="en-US" sz="2400" dirty="0" smtClean="0"/>
              <a:t> : B</a:t>
            </a:r>
            <a:endParaRPr lang="en-US" sz="2400" dirty="0"/>
          </a:p>
          <a:p>
            <a:endParaRPr lang="en-US" sz="2400" dirty="0"/>
          </a:p>
        </p:txBody>
      </p:sp>
    </p:spTree>
    <p:extLst>
      <p:ext uri="{BB962C8B-B14F-4D97-AF65-F5344CB8AC3E}">
        <p14:creationId xmlns:p14="http://schemas.microsoft.com/office/powerpoint/2010/main" val="14079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400" dirty="0"/>
              <a:t>When the diode is forward biased, it is equivalent </a:t>
            </a:r>
            <a:r>
              <a:rPr lang="en-US" sz="2400" dirty="0" smtClean="0"/>
              <a:t> to </a:t>
            </a:r>
            <a:endParaRPr lang="en-US" sz="2400" dirty="0"/>
          </a:p>
          <a:p>
            <a:r>
              <a:rPr lang="en-US" sz="2400" dirty="0" smtClean="0"/>
              <a:t>a. An </a:t>
            </a:r>
            <a:r>
              <a:rPr lang="en-US" sz="2400" dirty="0"/>
              <a:t>off switch </a:t>
            </a:r>
          </a:p>
          <a:p>
            <a:r>
              <a:rPr lang="en-US" sz="2400" dirty="0"/>
              <a:t>b. </a:t>
            </a:r>
            <a:r>
              <a:rPr lang="en-US" sz="2400" dirty="0" smtClean="0"/>
              <a:t>An </a:t>
            </a:r>
            <a:r>
              <a:rPr lang="en-US" sz="2400" dirty="0"/>
              <a:t>On switch </a:t>
            </a:r>
          </a:p>
          <a:p>
            <a:r>
              <a:rPr lang="en-US" sz="2400" dirty="0"/>
              <a:t>c. </a:t>
            </a:r>
            <a:r>
              <a:rPr lang="en-US" sz="2400" dirty="0" smtClean="0"/>
              <a:t>A </a:t>
            </a:r>
            <a:r>
              <a:rPr lang="en-US" sz="2400" dirty="0"/>
              <a:t>high resistance </a:t>
            </a:r>
          </a:p>
          <a:p>
            <a:r>
              <a:rPr lang="en-US" sz="2400" dirty="0"/>
              <a:t>d. None of the above</a:t>
            </a:r>
          </a:p>
          <a:p>
            <a:endParaRPr lang="en-US" sz="2400" dirty="0" smtClean="0"/>
          </a:p>
          <a:p>
            <a:pPr marL="0" indent="0">
              <a:buNone/>
            </a:pPr>
            <a:r>
              <a:rPr lang="en-US" sz="2400" dirty="0" err="1" smtClean="0"/>
              <a:t>Ans</a:t>
            </a:r>
            <a:r>
              <a:rPr lang="en-US" sz="2400" dirty="0" smtClean="0"/>
              <a:t> : B</a:t>
            </a:r>
            <a:endParaRPr lang="en-US" sz="2400" dirty="0"/>
          </a:p>
        </p:txBody>
      </p:sp>
    </p:spTree>
    <p:extLst>
      <p:ext uri="{BB962C8B-B14F-4D97-AF65-F5344CB8AC3E}">
        <p14:creationId xmlns:p14="http://schemas.microsoft.com/office/powerpoint/2010/main" val="3612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At temperature of </a:t>
                </a:r>
                <a14:m>
                  <m:oMath xmlns:m="http://schemas.openxmlformats.org/officeDocument/2006/math">
                    <m:sSup>
                      <m:sSupPr>
                        <m:ctrlPr>
                          <a:rPr lang="en-US" i="1" smtClean="0">
                            <a:latin typeface="Cambria Math"/>
                          </a:rPr>
                        </m:ctrlPr>
                      </m:sSupPr>
                      <m:e>
                        <m:r>
                          <a:rPr lang="en-US" b="0" i="1" smtClean="0">
                            <a:latin typeface="Cambria Math"/>
                          </a:rPr>
                          <m:t>27</m:t>
                        </m:r>
                      </m:e>
                      <m:sup>
                        <m:r>
                          <a:rPr lang="en-US" i="1" smtClean="0">
                            <a:latin typeface="Cambria Math"/>
                            <a:ea typeface="Cambria Math"/>
                          </a:rPr>
                          <m:t>℃</m:t>
                        </m:r>
                      </m:sup>
                    </m:sSup>
                  </m:oMath>
                </a14:m>
                <a:r>
                  <a:rPr lang="en-US" dirty="0" smtClean="0"/>
                  <a:t> determine the thermal voltage </a:t>
                </a: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𝑇</m:t>
                        </m:r>
                      </m:sub>
                    </m:sSub>
                  </m:oMath>
                </a14:m>
                <a:endParaRPr lang="en-US" dirty="0" smtClean="0"/>
              </a:p>
              <a:p>
                <a:endParaRPr lang="en-US" dirty="0" smtClean="0"/>
              </a:p>
              <a:p>
                <a:pPr marL="0" indent="0">
                  <a:buNone/>
                </a:pPr>
                <a:r>
                  <a:rPr lang="en-US" dirty="0"/>
                  <a:t> </a:t>
                </a:r>
                <a:r>
                  <a:rPr lang="en-US" dirty="0" err="1" smtClean="0"/>
                  <a:t>Ans</a:t>
                </a:r>
                <a:r>
                  <a:rPr lang="en-US" dirty="0" smtClean="0"/>
                  <a:t>: 25.875 mV</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348" r="-2444"/>
                </a:stretch>
              </a:blipFill>
            </p:spPr>
            <p:txBody>
              <a:bodyPr/>
              <a:lstStyle/>
              <a:p>
                <a:r>
                  <a:rPr lang="en-US">
                    <a:noFill/>
                  </a:rPr>
                  <a:t> </a:t>
                </a:r>
              </a:p>
            </p:txBody>
          </p:sp>
        </mc:Fallback>
      </mc:AlternateContent>
    </p:spTree>
    <p:extLst>
      <p:ext uri="{BB962C8B-B14F-4D97-AF65-F5344CB8AC3E}">
        <p14:creationId xmlns:p14="http://schemas.microsoft.com/office/powerpoint/2010/main" val="20963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400" dirty="0"/>
              <a:t>Under normal reverse bias voltage applied to </a:t>
            </a:r>
            <a:r>
              <a:rPr lang="en-US" sz="2400" dirty="0" smtClean="0"/>
              <a:t>diode, the </a:t>
            </a:r>
            <a:r>
              <a:rPr lang="en-US" sz="2400" dirty="0"/>
              <a:t>reverse current in Si diode </a:t>
            </a:r>
          </a:p>
          <a:p>
            <a:r>
              <a:rPr lang="en-US" sz="2400" dirty="0" smtClean="0"/>
              <a:t>a. 100 </a:t>
            </a:r>
            <a:r>
              <a:rPr lang="en-US" sz="2400" dirty="0"/>
              <a:t>mA </a:t>
            </a:r>
          </a:p>
          <a:p>
            <a:r>
              <a:rPr lang="en-US" sz="2400" dirty="0"/>
              <a:t>b. </a:t>
            </a:r>
            <a:r>
              <a:rPr lang="en-US" sz="2400" dirty="0" smtClean="0"/>
              <a:t>order </a:t>
            </a:r>
            <a:r>
              <a:rPr lang="en-US" sz="2400" dirty="0"/>
              <a:t>of </a:t>
            </a:r>
            <a:r>
              <a:rPr lang="en-US" sz="2400" dirty="0" err="1"/>
              <a:t>μA</a:t>
            </a:r>
            <a:r>
              <a:rPr lang="en-US" sz="2400" dirty="0"/>
              <a:t> </a:t>
            </a:r>
          </a:p>
          <a:p>
            <a:r>
              <a:rPr lang="en-US" sz="2400" dirty="0"/>
              <a:t>c. </a:t>
            </a:r>
            <a:r>
              <a:rPr lang="en-US" sz="2400" dirty="0" smtClean="0"/>
              <a:t>1000 </a:t>
            </a:r>
            <a:r>
              <a:rPr lang="en-US" sz="2400" dirty="0" err="1"/>
              <a:t>μA</a:t>
            </a:r>
            <a:r>
              <a:rPr lang="en-US" sz="2400" dirty="0"/>
              <a:t> </a:t>
            </a:r>
          </a:p>
          <a:p>
            <a:r>
              <a:rPr lang="en-US" sz="2400" dirty="0"/>
              <a:t>d. None of these </a:t>
            </a:r>
          </a:p>
          <a:p>
            <a:endParaRPr lang="en-US" dirty="0" smtClean="0"/>
          </a:p>
          <a:p>
            <a:pPr marL="0" indent="0">
              <a:buNone/>
            </a:pPr>
            <a:r>
              <a:rPr lang="en-US" dirty="0" err="1" smtClean="0"/>
              <a:t>Ans</a:t>
            </a:r>
            <a:r>
              <a:rPr lang="en-US" dirty="0" smtClean="0"/>
              <a:t>: B</a:t>
            </a:r>
            <a:endParaRPr lang="en-US" dirty="0"/>
          </a:p>
        </p:txBody>
      </p:sp>
    </p:spTree>
    <p:extLst>
      <p:ext uri="{BB962C8B-B14F-4D97-AF65-F5344CB8AC3E}">
        <p14:creationId xmlns:p14="http://schemas.microsoft.com/office/powerpoint/2010/main" val="144708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15" y="304800"/>
            <a:ext cx="8629185" cy="6099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7492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Knee voltage…</a:t>
            </a:r>
            <a:endParaRPr lang="en-US" dirty="0"/>
          </a:p>
        </p:txBody>
      </p:sp>
      <p:sp>
        <p:nvSpPr>
          <p:cNvPr id="3" name="Content Placeholder 2"/>
          <p:cNvSpPr>
            <a:spLocks noGrp="1"/>
          </p:cNvSpPr>
          <p:nvPr>
            <p:ph idx="1"/>
          </p:nvPr>
        </p:nvSpPr>
        <p:spPr/>
        <p:txBody>
          <a:bodyPr/>
          <a:lstStyle/>
          <a:p>
            <a:endParaRPr lang="en-US"/>
          </a:p>
        </p:txBody>
      </p:sp>
      <p:pic>
        <p:nvPicPr>
          <p:cNvPr id="2050" name="Picture 2" descr="http://conceptselectronics.com/wp-content/uploads/2014/04/Comparison-between-SiGe-and-GaAs-di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635331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579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8434" name="Picture 2" descr="Majority an and Minority Carriers &#10;Two currents through a diode: &#10;Majority Carriers &#10;• The majority carriers in n-type 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49" y="370162"/>
            <a:ext cx="8423351" cy="595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10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19458" name="Picture 2" descr="Zener Region &#10;The Zener region is in the diode’s &#10;reverse-bias region. &#10;At some point the reverse bias voltage &#10;is so la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304800"/>
            <a:ext cx="873140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422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a:xfrm>
            <a:off x="1187451" y="4815840"/>
            <a:ext cx="7680960" cy="4724400"/>
          </a:xfrm>
        </p:spPr>
        <p:txBody>
          <a:bodyPr/>
          <a:lstStyle/>
          <a:p>
            <a:endParaRPr lang="en-US"/>
          </a:p>
        </p:txBody>
      </p:sp>
      <p:pic>
        <p:nvPicPr>
          <p:cNvPr id="20482" name="Picture 2" descr="Forward Bias Voltage &#10;The point at which the diode changes from no-bias condition &#10;to forward-bias condition occurs when 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1000"/>
            <a:ext cx="883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278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1506" name="Picture 2" descr="Temperature Effects &#10;As temperature increases it adds energy to the diode. &#10;• It reduces the required forward bias vol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28600"/>
            <a:ext cx="8946995"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16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Student Learning Outcomes</a:t>
            </a:r>
            <a:endParaRPr lang="en-US" dirty="0"/>
          </a:p>
        </p:txBody>
      </p:sp>
      <p:sp>
        <p:nvSpPr>
          <p:cNvPr id="2" name="Content Placeholder 1"/>
          <p:cNvSpPr>
            <a:spLocks noGrp="1"/>
          </p:cNvSpPr>
          <p:nvPr>
            <p:ph idx="1"/>
          </p:nvPr>
        </p:nvSpPr>
        <p:spPr/>
        <p:txBody>
          <a:bodyPr>
            <a:normAutofit/>
          </a:bodyPr>
          <a:lstStyle/>
          <a:p>
            <a:pPr marL="457200" indent="-457200"/>
            <a:r>
              <a:rPr lang="en-US" altLang="en-US" sz="2800" dirty="0"/>
              <a:t>Upon completion of viewing this presentation, you should be able to:</a:t>
            </a:r>
          </a:p>
          <a:p>
            <a:pPr marL="838200" lvl="1" indent="-381000"/>
            <a:r>
              <a:rPr lang="en-US" altLang="en-US" sz="2400" dirty="0"/>
              <a:t>Define conductor, insulator and semiconductor, and state the resistance or conductance of each.</a:t>
            </a:r>
          </a:p>
          <a:p>
            <a:pPr marL="838200" lvl="1" indent="-381000"/>
            <a:r>
              <a:rPr lang="en-US" altLang="en-US" sz="2400" dirty="0" smtClean="0"/>
              <a:t>Name </a:t>
            </a:r>
            <a:r>
              <a:rPr lang="en-US" altLang="en-US" sz="2400" dirty="0"/>
              <a:t>the current carriers in N and P-type material</a:t>
            </a:r>
            <a:r>
              <a:rPr lang="en-US" altLang="en-US" sz="2400" dirty="0" smtClean="0"/>
              <a:t>.</a:t>
            </a:r>
          </a:p>
          <a:p>
            <a:pPr marL="838200" lvl="1" indent="-381000"/>
            <a:r>
              <a:rPr lang="en-US" altLang="en-US" sz="2400" dirty="0" smtClean="0"/>
              <a:t>Analyze the characteristics of PN junction diode and </a:t>
            </a:r>
            <a:r>
              <a:rPr lang="en-US" altLang="en-US" sz="2400" dirty="0" err="1" smtClean="0"/>
              <a:t>zener</a:t>
            </a:r>
            <a:r>
              <a:rPr lang="en-US" altLang="en-US" sz="2400" dirty="0" smtClean="0"/>
              <a:t> diode.</a:t>
            </a:r>
          </a:p>
          <a:p>
            <a:pPr marL="838200" lvl="1" indent="-381000"/>
            <a:r>
              <a:rPr lang="en-US" altLang="en-US" sz="2400" dirty="0" smtClean="0"/>
              <a:t>Application of diodes as clippers and clampers.</a:t>
            </a:r>
          </a:p>
          <a:p>
            <a:pPr marL="838200" lvl="1" indent="-381000"/>
            <a:endParaRPr lang="en-US" altLang="en-US" sz="2400" dirty="0"/>
          </a:p>
        </p:txBody>
      </p:sp>
    </p:spTree>
    <p:extLst>
      <p:ext uri="{BB962C8B-B14F-4D97-AF65-F5344CB8AC3E}">
        <p14:creationId xmlns:p14="http://schemas.microsoft.com/office/powerpoint/2010/main" val="1012455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3048000"/>
          </a:xfrm>
        </p:spPr>
        <p:txBody>
          <a:bodyPr/>
          <a:lstStyle/>
          <a:p>
            <a:pPr marL="0" indent="0">
              <a:buNone/>
            </a:pPr>
            <a:endParaRPr lang="en-US" dirty="0"/>
          </a:p>
        </p:txBody>
      </p:sp>
      <p:sp>
        <p:nvSpPr>
          <p:cNvPr id="4" name="TextBox 3"/>
          <p:cNvSpPr txBox="1"/>
          <p:nvPr/>
        </p:nvSpPr>
        <p:spPr>
          <a:xfrm>
            <a:off x="533400" y="5257800"/>
            <a:ext cx="8305800" cy="646331"/>
          </a:xfrm>
          <a:prstGeom prst="rect">
            <a:avLst/>
          </a:prstGeom>
          <a:noFill/>
        </p:spPr>
        <p:txBody>
          <a:bodyPr wrap="square" rtlCol="0">
            <a:spAutoFit/>
          </a:bodyPr>
          <a:lstStyle/>
          <a:p>
            <a:r>
              <a:rPr lang="en-US" dirty="0" smtClean="0"/>
              <a:t>In the reverse bias region the reverse saturation current of a silicon diode doubles for every 10 </a:t>
            </a:r>
            <a:r>
              <a:rPr lang="en-US" dirty="0" err="1" smtClean="0"/>
              <a:t>degee</a:t>
            </a:r>
            <a:r>
              <a:rPr lang="en-US" dirty="0" smtClean="0"/>
              <a:t> C rise in temperature.</a:t>
            </a:r>
            <a:endParaRPr lang="en-US" dirty="0"/>
          </a:p>
        </p:txBody>
      </p:sp>
      <p:pic>
        <p:nvPicPr>
          <p:cNvPr id="4100" name="Picture 4" descr="fg01_019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7987"/>
            <a:ext cx="7453385" cy="513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232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2530" name="Picture 2" descr="Resistance Levels &#10;Semiconductors react differently to DC and AC currents. &#10;There are three types of resistance: &#10;• DC (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228600"/>
            <a:ext cx="8946995"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6941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3554" name="Picture 2" descr="DC (Static) Resistance &#10;For a specific applied DC voltage &#10;VD, the diode has a specific &#10;current ID, and a specific &#10;r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8" y="457200"/>
            <a:ext cx="873140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33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4578" name="Picture 2" descr="AC (Dynamic) Resistance &#10;26 mV &#10;r′ = + &#10;d r &#10;B &#10;D &#10;I &#10;In the forward bias region: &#10;• The resistance depends on the amoun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83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46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5602" name="Picture 2" descr="Average AC Resistance &#10;pt. to pt. &#10;d &#10;V &#10;d &#10;r = &#10;av &#10;I &#10;AC resistance can be &#10;calculated using the current &#10;Copyright ©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6" y="394855"/>
            <a:ext cx="9162586"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593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Determine the DC resistance levels for diode at </a:t>
            </a:r>
          </a:p>
          <a:p>
            <a:r>
              <a:rPr lang="en-US" dirty="0" smtClean="0"/>
              <a:t>Diode current= 2mA and 20mA</a:t>
            </a:r>
          </a:p>
          <a:p>
            <a:r>
              <a:rPr lang="en-US" dirty="0" smtClean="0"/>
              <a:t>Diode voltage= 10V</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86199"/>
            <a:ext cx="2533650"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200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6705600" cy="1266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124200"/>
            <a:ext cx="640677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112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39290"/>
            <a:ext cx="3505200" cy="415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9625" y="1447800"/>
            <a:ext cx="7343775" cy="1231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18338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24025"/>
            <a:ext cx="7924800" cy="276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69117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a:t>
            </a:r>
            <a:endParaRPr lang="en-US"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60" y="1600200"/>
            <a:ext cx="8503475" cy="342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1354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Semiconductor  Material: Ge, Si and GaAs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3436950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Arrow Connector 8"/>
          <p:cNvCxnSpPr/>
          <p:nvPr/>
        </p:nvCxnSpPr>
        <p:spPr>
          <a:xfrm flipH="1">
            <a:off x="5638800" y="3657600"/>
            <a:ext cx="1752600" cy="11430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362200" y="3657600"/>
            <a:ext cx="5029200" cy="14478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239000" y="2895600"/>
            <a:ext cx="1524000" cy="914400"/>
          </a:xfrm>
          <a:prstGeom prst="ellipse">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used</a:t>
            </a:r>
            <a:endParaRPr lang="en-US" dirty="0"/>
          </a:p>
        </p:txBody>
      </p:sp>
    </p:spTree>
    <p:extLst>
      <p:ext uri="{BB962C8B-B14F-4D97-AF65-F5344CB8AC3E}">
        <p14:creationId xmlns:p14="http://schemas.microsoft.com/office/powerpoint/2010/main" val="334458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66" y="1524000"/>
            <a:ext cx="7690634" cy="3506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2813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6626" name="Picture 2" descr="Diode Equivalent Circuit &#10;Copyright ©2009 by Pearson Education, Inc. &#10;Upper Saddle River, New Jersey 07458 • All rights 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95" y="457200"/>
            <a:ext cx="873140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349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equivalent circuit</a:t>
            </a:r>
            <a:endParaRPr lang="en-US" dirty="0"/>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398759"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44439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Ideal Equivalent circuit</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14340"/>
            <a:ext cx="6253638" cy="2904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60047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24344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06932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7650" name="Picture 2" descr="Diode Capacitance &#10;In reverse bias, the depletion layer is very large. The diode’s strong positive and &#10;negative polarit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686800" cy="61406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6400800" y="1371600"/>
                <a:ext cx="25908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𝑇</m:t>
                          </m:r>
                        </m:sub>
                      </m:sSub>
                      <m:r>
                        <a:rPr lang="en-US" b="0" i="1" smtClean="0">
                          <a:latin typeface="Cambria Math"/>
                        </a:rPr>
                        <m:t>=</m:t>
                      </m:r>
                      <m:r>
                        <a:rPr lang="en-US" b="0" i="1" smtClean="0">
                          <a:latin typeface="Cambria Math"/>
                        </a:rPr>
                        <m:t>𝑡𝑟𝑎𝑛𝑠𝑖𝑡𝑖𝑜𝑛</m:t>
                      </m:r>
                      <m:r>
                        <a:rPr lang="en-US" b="0" i="1" smtClean="0">
                          <a:latin typeface="Cambria Math"/>
                        </a:rPr>
                        <m:t> </m:t>
                      </m:r>
                      <m:r>
                        <a:rPr lang="en-US" b="0" i="1" smtClean="0">
                          <a:latin typeface="Cambria Math"/>
                        </a:rPr>
                        <m:t>𝑐𝑎𝑝</m:t>
                      </m:r>
                      <m:r>
                        <a:rPr lang="en-US" b="0" i="1" smtClean="0">
                          <a:latin typeface="Cambria Math"/>
                        </a:rPr>
                        <m:t>.</m:t>
                      </m:r>
                    </m:oMath>
                  </m:oMathPara>
                </a14:m>
                <a:endParaRPr lang="en-US" b="0" i="1"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𝐷</m:t>
                          </m:r>
                        </m:sub>
                      </m:sSub>
                      <m:r>
                        <a:rPr lang="en-US" b="0" i="1" smtClean="0">
                          <a:latin typeface="Cambria Math"/>
                        </a:rPr>
                        <m:t>=</m:t>
                      </m:r>
                      <m:r>
                        <a:rPr lang="en-US" b="0" i="1" smtClean="0">
                          <a:latin typeface="Cambria Math"/>
                        </a:rPr>
                        <m:t>𝐷𝑖𝑓𝑓𝑢𝑠𝑖𝑜𝑛</m:t>
                      </m:r>
                      <m:r>
                        <a:rPr lang="en-US" b="0" i="1" smtClean="0">
                          <a:latin typeface="Cambria Math"/>
                        </a:rPr>
                        <m:t> </m:t>
                      </m:r>
                      <m:r>
                        <a:rPr lang="en-US" b="0" i="1" smtClean="0">
                          <a:latin typeface="Cambria Math"/>
                        </a:rPr>
                        <m:t>𝐶𝑎𝑝</m:t>
                      </m:r>
                      <m:r>
                        <a:rPr lang="en-US" b="0" i="1" smtClean="0">
                          <a:latin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400800" y="1371600"/>
                <a:ext cx="2590800" cy="646331"/>
              </a:xfrm>
              <a:prstGeom prst="rect">
                <a:avLst/>
              </a:prstGeom>
              <a:blipFill rotWithShape="1">
                <a:blip r:embed="rId3"/>
                <a:stretch>
                  <a:fillRect b="-6604"/>
                </a:stretch>
              </a:blipFill>
            </p:spPr>
            <p:txBody>
              <a:bodyPr/>
              <a:lstStyle/>
              <a:p>
                <a:r>
                  <a:rPr lang="en-US">
                    <a:noFill/>
                  </a:rPr>
                  <a:t> </a:t>
                </a:r>
              </a:p>
            </p:txBody>
          </p:sp>
        </mc:Fallback>
      </mc:AlternateContent>
    </p:spTree>
    <p:extLst>
      <p:ext uri="{BB962C8B-B14F-4D97-AF65-F5344CB8AC3E}">
        <p14:creationId xmlns:p14="http://schemas.microsoft.com/office/powerpoint/2010/main" val="2623733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8674" name="Picture 2" descr="Reverse Recovery Time (trr) &#10;Reverse recovery time is the time required for a diode to stop &#10;conducting once it is switch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839200" cy="6248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457200" y="3048000"/>
                <a:ext cx="33528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𝑟𝑟</m:t>
                          </m:r>
                        </m:sub>
                      </m:sSub>
                      <m:r>
                        <a:rPr lang="en-US" b="0" i="1" smtClean="0">
                          <a:latin typeface="Cambria Math"/>
                        </a:rPr>
                        <m:t>= </m:t>
                      </m:r>
                      <m:sSub>
                        <m:sSubPr>
                          <m:ctrlPr>
                            <a:rPr lang="en-US" b="0" i="1" smtClean="0">
                              <a:latin typeface="Cambria Math"/>
                            </a:rPr>
                          </m:ctrlPr>
                        </m:sSubPr>
                        <m:e>
                          <m:r>
                            <a:rPr lang="en-US" b="0" i="1" smtClean="0">
                              <a:latin typeface="Cambria Math"/>
                            </a:rPr>
                            <m:t>𝑡</m:t>
                          </m:r>
                        </m:e>
                        <m:sub>
                          <m:r>
                            <a:rPr lang="en-US" b="0" i="1" smtClean="0">
                              <a:latin typeface="Cambria Math"/>
                            </a:rPr>
                            <m:t>𝑠</m:t>
                          </m:r>
                        </m:sub>
                      </m:sSub>
                      <m:r>
                        <a:rPr lang="en-US" b="0" i="1" smtClean="0">
                          <a:latin typeface="Cambria Math"/>
                        </a:rPr>
                        <m:t>+ </m:t>
                      </m:r>
                      <m:sSub>
                        <m:sSubPr>
                          <m:ctrlPr>
                            <a:rPr lang="en-US" b="0" i="1" smtClean="0">
                              <a:latin typeface="Cambria Math"/>
                            </a:rPr>
                          </m:ctrlPr>
                        </m:sSubPr>
                        <m:e>
                          <m:r>
                            <a:rPr lang="en-US" b="0" i="1" smtClean="0">
                              <a:latin typeface="Cambria Math"/>
                            </a:rPr>
                            <m:t>𝑡</m:t>
                          </m:r>
                        </m:e>
                        <m:sub>
                          <m:r>
                            <a:rPr lang="en-US" b="0" i="1" smtClean="0">
                              <a:latin typeface="Cambria Math"/>
                            </a:rPr>
                            <m:t>𝑡</m:t>
                          </m:r>
                        </m:sub>
                      </m:sSub>
                    </m:oMath>
                  </m:oMathPara>
                </a14:m>
                <a:endParaRPr lang="en-US" dirty="0" smtClean="0"/>
              </a:p>
              <a:p>
                <a:endParaRPr lang="en-US" dirty="0"/>
              </a:p>
              <a:p>
                <a:endParaRPr lang="en-US" dirty="0" smtClean="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3048000"/>
                <a:ext cx="3352800" cy="1200329"/>
              </a:xfrm>
              <a:prstGeom prst="rect">
                <a:avLst/>
              </a:prstGeom>
              <a:blipFill rotWithShape="1">
                <a:blip r:embed="rId3"/>
                <a:stretch>
                  <a:fillRect/>
                </a:stretch>
              </a:blipFill>
            </p:spPr>
            <p:txBody>
              <a:bodyPr/>
              <a:lstStyle/>
              <a:p>
                <a:r>
                  <a:rPr lang="en-US">
                    <a:noFill/>
                  </a:rPr>
                  <a:t> </a:t>
                </a:r>
              </a:p>
            </p:txBody>
          </p:sp>
        </mc:Fallback>
      </mc:AlternateContent>
      <p:cxnSp>
        <p:nvCxnSpPr>
          <p:cNvPr id="6" name="Straight Arrow Connector 5"/>
          <p:cNvCxnSpPr/>
          <p:nvPr/>
        </p:nvCxnSpPr>
        <p:spPr>
          <a:xfrm flipH="1">
            <a:off x="1752600" y="3352800"/>
            <a:ext cx="381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514600" y="3352800"/>
            <a:ext cx="152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43000" y="4114800"/>
            <a:ext cx="2133600" cy="646331"/>
          </a:xfrm>
          <a:prstGeom prst="rect">
            <a:avLst/>
          </a:prstGeom>
          <a:noFill/>
        </p:spPr>
        <p:txBody>
          <a:bodyPr wrap="square" rtlCol="0">
            <a:spAutoFit/>
          </a:bodyPr>
          <a:lstStyle/>
          <a:p>
            <a:r>
              <a:rPr lang="en-US" dirty="0" smtClean="0"/>
              <a:t>Storage Time &amp; Transition Time</a:t>
            </a:r>
            <a:endParaRPr lang="en-US" dirty="0"/>
          </a:p>
        </p:txBody>
      </p:sp>
    </p:spTree>
    <p:extLst>
      <p:ext uri="{BB962C8B-B14F-4D97-AF65-F5344CB8AC3E}">
        <p14:creationId xmlns:p14="http://schemas.microsoft.com/office/powerpoint/2010/main" val="1541736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29698" name="Picture 2" descr="Other Types of Diodes &#10;Zener diode &#10;Light-emitting diode &#10;Diode arrays &#10;Copyright ©2009 by Pearson Education, Inc. &#10;Upp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8515815" cy="653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126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30722" name="Picture 2" descr="Zener Diode &#10;A Zener is a diode operated in reverse bias &#10;at the Zener voltage (VZ). &#10;Common Zener voltages are between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28600"/>
            <a:ext cx="8731405"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194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Zener Characteristics</a:t>
            </a:r>
            <a:endParaRPr lang="en-US" dirty="0"/>
          </a:p>
        </p:txBody>
      </p:sp>
      <p:sp>
        <p:nvSpPr>
          <p:cNvPr id="3" name="Content Placeholder 2"/>
          <p:cNvSpPr>
            <a:spLocks noGrp="1"/>
          </p:cNvSpPr>
          <p:nvPr>
            <p:ph idx="1"/>
          </p:nvPr>
        </p:nvSpPr>
        <p:spPr/>
        <p:txBody>
          <a:bodyPr/>
          <a:lstStyle/>
          <a:p>
            <a:endParaRPr lang="en-US"/>
          </a:p>
        </p:txBody>
      </p:sp>
      <p:pic>
        <p:nvPicPr>
          <p:cNvPr id="17410" name="Picture 2" descr="Image result for zener diod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330" y="1676400"/>
            <a:ext cx="588984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074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 and Ge atomic structure</a:t>
            </a:r>
            <a:endParaRPr lang="en-US" dirty="0"/>
          </a:p>
        </p:txBody>
      </p:sp>
      <p:sp>
        <p:nvSpPr>
          <p:cNvPr id="2" name="Content Placeholder 1"/>
          <p:cNvSpPr>
            <a:spLocks noGrp="1"/>
          </p:cNvSpPr>
          <p:nvPr>
            <p:ph idx="1"/>
          </p:nvPr>
        </p:nvSpPr>
        <p:spPr/>
        <p:txBody>
          <a:bodyPr/>
          <a:lstStyle/>
          <a:p>
            <a:endParaRPr lang="en-US" dirty="0"/>
          </a:p>
        </p:txBody>
      </p:sp>
      <p:pic>
        <p:nvPicPr>
          <p:cNvPr id="2050" name="Picture 2" descr="http://chegg-html-solutions.s3.amazonaws.com/9780132622264/10774-1-1P-i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30" y="1447800"/>
            <a:ext cx="4519176"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hegg-html-solutions.s3.amazonaws.com/9780132622264/10774-1-1P-i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365" y="1461655"/>
            <a:ext cx="3664677" cy="32627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5105400"/>
            <a:ext cx="8077200" cy="646331"/>
          </a:xfrm>
          <a:prstGeom prst="rect">
            <a:avLst/>
          </a:prstGeom>
          <a:noFill/>
        </p:spPr>
        <p:txBody>
          <a:bodyPr wrap="square" rtlCol="0">
            <a:spAutoFit/>
          </a:bodyPr>
          <a:lstStyle/>
          <a:p>
            <a:r>
              <a:rPr lang="en-US" dirty="0" smtClean="0"/>
              <a:t>Si    atomic no is 14 (2,8,4) </a:t>
            </a:r>
          </a:p>
          <a:p>
            <a:r>
              <a:rPr lang="en-US" dirty="0" smtClean="0"/>
              <a:t>Ge   atomic no is 32 (2,8,18,4)</a:t>
            </a:r>
            <a:endParaRPr lang="en-US" dirty="0"/>
          </a:p>
        </p:txBody>
      </p:sp>
    </p:spTree>
    <p:extLst>
      <p:ext uri="{BB962C8B-B14F-4D97-AF65-F5344CB8AC3E}">
        <p14:creationId xmlns:p14="http://schemas.microsoft.com/office/powerpoint/2010/main" val="36562727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Content Placeholder 2"/>
          <p:cNvSpPr>
            <a:spLocks noGrp="1"/>
          </p:cNvSpPr>
          <p:nvPr>
            <p:ph idx="1"/>
          </p:nvPr>
        </p:nvSpPr>
        <p:spPr/>
        <p:txBody>
          <a:bodyPr/>
          <a:lstStyle/>
          <a:p>
            <a:pPr eaLnBrk="1" hangingPunct="1"/>
            <a:r>
              <a:rPr lang="en-US" altLang="en-US" smtClean="0">
                <a:latin typeface="Arial" charset="0"/>
                <a:cs typeface="Arial" charset="0"/>
              </a:rPr>
              <a:t>Zener effect and Zener diode</a:t>
            </a:r>
          </a:p>
          <a:p>
            <a:pPr lvl="1" eaLnBrk="1" hangingPunct="1"/>
            <a:r>
              <a:rPr lang="en-US" altLang="en-US" smtClean="0">
                <a:solidFill>
                  <a:srgbClr val="000000"/>
                </a:solidFill>
                <a:latin typeface="Arial" charset="0"/>
                <a:cs typeface="Arial" charset="0"/>
              </a:rPr>
              <a:t>When a Zener diode is reverse-biased, it acts at the breakdown region, when </a:t>
            </a:r>
            <a:r>
              <a:rPr lang="en-US" altLang="en-US" smtClean="0">
                <a:solidFill>
                  <a:srgbClr val="FF6600"/>
                </a:solidFill>
                <a:latin typeface="Arial" charset="0"/>
                <a:cs typeface="Arial" charset="0"/>
              </a:rPr>
              <a:t>it is forward biased, it acts like a normal PN junction diode</a:t>
            </a:r>
          </a:p>
          <a:p>
            <a:pPr eaLnBrk="1" hangingPunct="1"/>
            <a:r>
              <a:rPr lang="en-US" altLang="en-US" smtClean="0">
                <a:latin typeface="Arial" charset="0"/>
                <a:cs typeface="Arial" charset="0"/>
              </a:rPr>
              <a:t>Avalanche Effect</a:t>
            </a:r>
          </a:p>
          <a:p>
            <a:pPr lvl="1" eaLnBrk="1" hangingPunct="1"/>
            <a:r>
              <a:rPr lang="en-US" altLang="en-US" smtClean="0">
                <a:latin typeface="Arial" charset="0"/>
                <a:cs typeface="Arial" charset="0"/>
              </a:rPr>
              <a:t>Gain kinetic energy – hit another atom –produce electron and hole pair</a:t>
            </a:r>
          </a:p>
          <a:p>
            <a:pPr lvl="1" eaLnBrk="1" hangingPunct="1"/>
            <a:endParaRPr lang="en-US" altLang="en-US" smtClean="0">
              <a:latin typeface="Arial" charset="0"/>
              <a:cs typeface="Arial" charset="0"/>
            </a:endParaRPr>
          </a:p>
        </p:txBody>
      </p:sp>
    </p:spTree>
    <p:extLst>
      <p:ext uri="{BB962C8B-B14F-4D97-AF65-F5344CB8AC3E}">
        <p14:creationId xmlns:p14="http://schemas.microsoft.com/office/powerpoint/2010/main" val="9692345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52400" y="1219200"/>
            <a:ext cx="8763000" cy="5368925"/>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defRPr/>
            </a:pPr>
            <a:r>
              <a:rPr lang="en-US" u="sng" dirty="0" smtClean="0">
                <a:solidFill>
                  <a:srgbClr val="FF0000"/>
                </a:solidFill>
              </a:rPr>
              <a:t>Voltage Regulator </a:t>
            </a:r>
            <a:r>
              <a:rPr lang="en-US" dirty="0" smtClean="0"/>
              <a:t>using </a:t>
            </a:r>
            <a:r>
              <a:rPr lang="en-US" dirty="0" err="1" smtClean="0"/>
              <a:t>Zener</a:t>
            </a:r>
            <a:r>
              <a:rPr lang="en-US" dirty="0" smtClean="0"/>
              <a:t> Diode</a:t>
            </a:r>
          </a:p>
          <a:p>
            <a:pPr lvl="1" eaLnBrk="1" hangingPunct="1">
              <a:defRPr/>
            </a:pPr>
            <a:endParaRPr lang="en-US" sz="1700" dirty="0" smtClean="0"/>
          </a:p>
          <a:p>
            <a:pPr marL="457200" lvl="1" indent="0" eaLnBrk="1" hangingPunct="1">
              <a:buFont typeface="Arial" charset="0"/>
              <a:buNone/>
              <a:defRPr/>
            </a:pPr>
            <a:endParaRPr lang="en-US" dirty="0" smtClean="0"/>
          </a:p>
        </p:txBody>
      </p:sp>
      <p:pic>
        <p:nvPicPr>
          <p:cNvPr id="3075" name="Picture 9" descr="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2970213"/>
            <a:ext cx="347186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12"/>
          <p:cNvSpPr txBox="1">
            <a:spLocks noChangeArrowheads="1"/>
          </p:cNvSpPr>
          <p:nvPr/>
        </p:nvSpPr>
        <p:spPr bwMode="auto">
          <a:xfrm>
            <a:off x="2057400" y="4645025"/>
            <a:ext cx="3200400" cy="9159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b="1">
                <a:solidFill>
                  <a:srgbClr val="000000"/>
                </a:solidFill>
                <a:latin typeface="Arial" charset="0"/>
              </a:rPr>
              <a:t>1. The zener diode holds the voltage constant regardless of the current</a:t>
            </a:r>
            <a:endParaRPr lang="en-US" altLang="en-US" b="1" baseline="-25000">
              <a:solidFill>
                <a:srgbClr val="000000"/>
              </a:solidFill>
              <a:latin typeface="Arial" charset="0"/>
            </a:endParaRPr>
          </a:p>
        </p:txBody>
      </p:sp>
      <p:sp>
        <p:nvSpPr>
          <p:cNvPr id="3077" name="Text Box 13"/>
          <p:cNvSpPr txBox="1">
            <a:spLocks noChangeArrowheads="1"/>
          </p:cNvSpPr>
          <p:nvPr/>
        </p:nvSpPr>
        <p:spPr bwMode="auto">
          <a:xfrm>
            <a:off x="5486400" y="3046413"/>
            <a:ext cx="1524000" cy="22891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b="1">
                <a:solidFill>
                  <a:srgbClr val="000000"/>
                </a:solidFill>
                <a:latin typeface="Arial" charset="0"/>
              </a:rPr>
              <a:t>2. The load resistor sees a constant voltage regardless of the current</a:t>
            </a:r>
            <a:endParaRPr lang="en-US" altLang="en-US" b="1" baseline="-25000">
              <a:solidFill>
                <a:srgbClr val="000000"/>
              </a:solidFill>
              <a:latin typeface="Arial" charset="0"/>
            </a:endParaRPr>
          </a:p>
        </p:txBody>
      </p:sp>
      <p:sp>
        <p:nvSpPr>
          <p:cNvPr id="3078" name="Text Box 14"/>
          <p:cNvSpPr txBox="1">
            <a:spLocks noChangeArrowheads="1"/>
          </p:cNvSpPr>
          <p:nvPr/>
        </p:nvSpPr>
        <p:spPr bwMode="auto">
          <a:xfrm>
            <a:off x="2209800" y="1905000"/>
            <a:ext cx="1828800" cy="9159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b="1">
                <a:solidFill>
                  <a:srgbClr val="000000"/>
                </a:solidFill>
                <a:latin typeface="Arial" charset="0"/>
              </a:rPr>
              <a:t>The remainder of V</a:t>
            </a:r>
            <a:r>
              <a:rPr lang="en-US" altLang="en-US" b="1" baseline="-25000">
                <a:solidFill>
                  <a:srgbClr val="000000"/>
                </a:solidFill>
                <a:latin typeface="Arial" charset="0"/>
              </a:rPr>
              <a:t>PS</a:t>
            </a:r>
            <a:r>
              <a:rPr lang="en-US" altLang="en-US" b="1">
                <a:solidFill>
                  <a:srgbClr val="000000"/>
                </a:solidFill>
                <a:latin typeface="Arial" charset="0"/>
              </a:rPr>
              <a:t> drops across R</a:t>
            </a:r>
            <a:r>
              <a:rPr lang="en-US" altLang="en-US" sz="2400" b="1" i="1" baseline="-25000">
                <a:solidFill>
                  <a:srgbClr val="000000"/>
                </a:solidFill>
                <a:latin typeface="Arial" charset="0"/>
              </a:rPr>
              <a:t>i</a:t>
            </a:r>
          </a:p>
        </p:txBody>
      </p:sp>
      <p:pic>
        <p:nvPicPr>
          <p:cNvPr id="30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791200"/>
            <a:ext cx="66690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20681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8534400" cy="461665"/>
          </a:xfrm>
          <a:prstGeom prst="rect">
            <a:avLst/>
          </a:prstGeom>
          <a:noFill/>
        </p:spPr>
        <p:txBody>
          <a:bodyPr wrap="square" rtlCol="0">
            <a:spAutoFit/>
          </a:bodyPr>
          <a:lstStyle/>
          <a:p>
            <a:pPr algn="ctr"/>
            <a:r>
              <a:rPr lang="en-US" sz="2400" b="1" dirty="0" smtClean="0"/>
              <a:t>Zener Diode as Voltage Regulator</a:t>
            </a:r>
            <a:endParaRPr lang="en-US" sz="2400" b="1" dirty="0"/>
          </a:p>
        </p:txBody>
      </p:sp>
      <mc:AlternateContent xmlns:mc="http://schemas.openxmlformats.org/markup-compatibility/2006" xmlns:a14="http://schemas.microsoft.com/office/drawing/2010/main">
        <mc:Choice Requires="a14">
          <p:sp>
            <p:nvSpPr>
              <p:cNvPr id="3" name="TextBox 2"/>
              <p:cNvSpPr txBox="1"/>
              <p:nvPr/>
            </p:nvSpPr>
            <p:spPr>
              <a:xfrm>
                <a:off x="304800" y="1295400"/>
                <a:ext cx="8534400" cy="2862322"/>
              </a:xfrm>
              <a:prstGeom prst="rect">
                <a:avLst/>
              </a:prstGeom>
              <a:noFill/>
            </p:spPr>
            <p:txBody>
              <a:bodyPr wrap="square" rtlCol="0">
                <a:spAutoFit/>
              </a:bodyPr>
              <a:lstStyle/>
              <a:p>
                <a:r>
                  <a:rPr lang="en-US" dirty="0" smtClean="0"/>
                  <a:t>Three Cases:</a:t>
                </a:r>
              </a:p>
              <a:p>
                <a:pPr marL="342900" indent="-342900">
                  <a:buFont typeface="+mj-lt"/>
                  <a:buAutoNum type="arabicPeriod"/>
                </a:pP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𝑖</m:t>
                        </m:r>
                      </m:sub>
                    </m:sSub>
                    <m:r>
                      <a:rPr lang="en-US" b="0" i="1" smtClean="0">
                        <a:latin typeface="Cambria Math"/>
                      </a:rPr>
                      <m:t> </m:t>
                    </m:r>
                    <m:r>
                      <a:rPr lang="en-US" b="0" i="1" smtClean="0">
                        <a:latin typeface="Cambria Math"/>
                      </a:rPr>
                      <m:t>𝑎𝑛𝑑</m:t>
                    </m:r>
                    <m:r>
                      <a:rPr lang="en-US" b="0" i="1" smtClean="0">
                        <a:latin typeface="Cambria Math"/>
                      </a:rPr>
                      <m:t> </m:t>
                    </m:r>
                    <m:r>
                      <a:rPr lang="en-US" b="0" i="1" smtClean="0">
                        <a:latin typeface="Cambria Math"/>
                      </a:rPr>
                      <m:t>𝑅</m:t>
                    </m:r>
                  </m:oMath>
                </a14:m>
                <a:r>
                  <a:rPr lang="en-US" dirty="0" smtClean="0"/>
                  <a:t> Fixed</a:t>
                </a:r>
              </a:p>
              <a:p>
                <a:pPr marL="342900" indent="-342900">
                  <a:buFont typeface="+mj-lt"/>
                  <a:buAutoNum type="arabicPeriod"/>
                </a:pPr>
                <a:r>
                  <a:rPr lang="en-US" dirty="0" smtClean="0"/>
                  <a:t>Fixed </a:t>
                </a: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𝑖</m:t>
                        </m:r>
                      </m:sub>
                    </m:sSub>
                    <m:r>
                      <a:rPr lang="en-US" b="0" i="1" smtClean="0">
                        <a:latin typeface="Cambria Math"/>
                      </a:rPr>
                      <m:t> </m:t>
                    </m:r>
                    <m:r>
                      <a:rPr lang="en-US" b="0" i="1" smtClean="0">
                        <a:latin typeface="Cambria Math"/>
                      </a:rPr>
                      <m:t>𝑎𝑛𝑑</m:t>
                    </m:r>
                    <m:r>
                      <a:rPr lang="en-US" b="0" i="1" smtClean="0">
                        <a:latin typeface="Cambria Math"/>
                      </a:rPr>
                      <m:t> </m:t>
                    </m:r>
                    <m:r>
                      <a:rPr lang="en-US" b="0" i="1" smtClean="0">
                        <a:latin typeface="Cambria Math"/>
                      </a:rPr>
                      <m:t>𝑉𝑎𝑟𝑖𝑎𝑏𝑙𝑒</m:t>
                    </m:r>
                    <m:r>
                      <a:rPr lang="en-US" b="0" i="1" smtClean="0">
                        <a:latin typeface="Cambria Math"/>
                      </a:rPr>
                      <m:t> </m:t>
                    </m:r>
                    <m:sSub>
                      <m:sSubPr>
                        <m:ctrlPr>
                          <a:rPr lang="en-US" b="0" i="1" smtClean="0">
                            <a:latin typeface="Cambria Math"/>
                          </a:rPr>
                        </m:ctrlPr>
                      </m:sSubPr>
                      <m:e>
                        <m:r>
                          <a:rPr lang="en-US" b="0" i="1" smtClean="0">
                            <a:latin typeface="Cambria Math"/>
                          </a:rPr>
                          <m:t>𝑅</m:t>
                        </m:r>
                      </m:e>
                      <m:sub>
                        <m:r>
                          <a:rPr lang="en-US" b="0" i="1" smtClean="0">
                            <a:latin typeface="Cambria Math"/>
                          </a:rPr>
                          <m:t>𝐿</m:t>
                        </m:r>
                      </m:sub>
                    </m:sSub>
                    <m:r>
                      <a:rPr lang="en-US" b="0" i="1" smtClean="0">
                        <a:latin typeface="Cambria Math"/>
                      </a:rPr>
                      <m:t>.</m:t>
                    </m:r>
                  </m:oMath>
                </a14:m>
                <a:endParaRPr lang="en-US" b="0" dirty="0" smtClean="0"/>
              </a:p>
              <a:p>
                <a:pPr marL="342900" indent="-342900">
                  <a:buFont typeface="+mj-lt"/>
                  <a:buAutoNum type="arabicPeriod"/>
                </a:pPr>
                <a:r>
                  <a:rPr lang="en-US" dirty="0" smtClean="0"/>
                  <a:t>Fixed </a:t>
                </a:r>
                <a14:m>
                  <m:oMath xmlns:m="http://schemas.openxmlformats.org/officeDocument/2006/math">
                    <m:sSub>
                      <m:sSubPr>
                        <m:ctrlPr>
                          <a:rPr lang="en-US" i="1">
                            <a:latin typeface="Cambria Math"/>
                          </a:rPr>
                        </m:ctrlPr>
                      </m:sSubPr>
                      <m:e>
                        <m:r>
                          <a:rPr lang="en-US" i="1">
                            <a:latin typeface="Cambria Math"/>
                          </a:rPr>
                          <m:t>𝑅</m:t>
                        </m:r>
                      </m:e>
                      <m:sub>
                        <m:r>
                          <a:rPr lang="en-US" i="1">
                            <a:latin typeface="Cambria Math"/>
                          </a:rPr>
                          <m:t>𝐿</m:t>
                        </m:r>
                      </m:sub>
                    </m:sSub>
                    <m:r>
                      <a:rPr lang="en-US" b="0" i="1" smtClean="0">
                        <a:latin typeface="Cambria Math"/>
                      </a:rPr>
                      <m:t> </m:t>
                    </m:r>
                    <m:r>
                      <a:rPr lang="en-US" b="0" i="1" smtClean="0">
                        <a:latin typeface="Cambria Math"/>
                      </a:rPr>
                      <m:t>𝑎𝑛𝑑</m:t>
                    </m:r>
                    <m:r>
                      <a:rPr lang="en-US" b="0" i="1" smtClean="0">
                        <a:latin typeface="Cambria Math"/>
                      </a:rPr>
                      <m:t> </m:t>
                    </m:r>
                    <m:r>
                      <a:rPr lang="en-US" b="0" i="1" smtClean="0">
                        <a:latin typeface="Cambria Math"/>
                      </a:rPr>
                      <m:t>𝑣𝑎𝑟𝑖𝑎𝑏𝑙𝑒</m:t>
                    </m:r>
                    <m:r>
                      <a:rPr lang="en-US" b="0" i="1" smtClean="0">
                        <a:latin typeface="Cambria Math"/>
                      </a:rPr>
                      <m:t> </m:t>
                    </m:r>
                    <m:sSub>
                      <m:sSubPr>
                        <m:ctrlPr>
                          <a:rPr lang="en-US" i="1">
                            <a:latin typeface="Cambria Math"/>
                          </a:rPr>
                        </m:ctrlPr>
                      </m:sSubPr>
                      <m:e>
                        <m:r>
                          <a:rPr lang="en-US" i="1">
                            <a:latin typeface="Cambria Math"/>
                          </a:rPr>
                          <m:t>𝑉</m:t>
                        </m:r>
                      </m:e>
                      <m:sub>
                        <m:r>
                          <a:rPr lang="en-US" i="1">
                            <a:latin typeface="Cambria Math"/>
                          </a:rPr>
                          <m:t>𝑖</m:t>
                        </m:r>
                      </m:sub>
                    </m:sSub>
                    <m:r>
                      <a:rPr lang="en-US" i="1">
                        <a:latin typeface="Cambria Math"/>
                      </a:rPr>
                      <m:t> </m:t>
                    </m:r>
                  </m:oMath>
                </a14:m>
                <a:r>
                  <a:rPr lang="en-US" dirty="0" smtClean="0"/>
                  <a:t>.</a:t>
                </a:r>
              </a:p>
              <a:p>
                <a:pPr marL="342900" indent="-342900">
                  <a:buFont typeface="+mj-lt"/>
                  <a:buAutoNum type="arabicPeriod"/>
                </a:pPr>
                <a:endParaRPr lang="en-US" dirty="0"/>
              </a:p>
              <a:p>
                <a:pPr marL="342900" indent="-342900">
                  <a:buFont typeface="+mj-lt"/>
                  <a:buAutoNum type="arabicPeriod"/>
                </a:pPr>
                <a:endParaRPr lang="en-US" dirty="0" smtClean="0"/>
              </a:p>
              <a:p>
                <a:r>
                  <a:rPr lang="en-US" dirty="0" smtClean="0"/>
                  <a:t>Case 1: Determine the state of </a:t>
                </a:r>
                <a:r>
                  <a:rPr lang="en-US" dirty="0" err="1" smtClean="0"/>
                  <a:t>zener</a:t>
                </a:r>
                <a:r>
                  <a:rPr lang="en-US" dirty="0" smtClean="0"/>
                  <a:t> diode by removing it from the network and calculating the voltage across the resulting open circuit.</a:t>
                </a:r>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04800" y="1295400"/>
                <a:ext cx="8534400" cy="2862322"/>
              </a:xfrm>
              <a:prstGeom prst="rect">
                <a:avLst/>
              </a:prstGeom>
              <a:blipFill rotWithShape="1">
                <a:blip r:embed="rId2"/>
                <a:stretch>
                  <a:fillRect l="-571" t="-1066"/>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4014788"/>
            <a:ext cx="3964025" cy="2157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122937"/>
            <a:ext cx="3276600" cy="1941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062" y="5867400"/>
            <a:ext cx="2820688" cy="91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85573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8534400" cy="2031325"/>
          </a:xfrm>
          <a:prstGeom prst="rect">
            <a:avLst/>
          </a:prstGeom>
          <a:noFill/>
        </p:spPr>
        <p:txBody>
          <a:bodyPr wrap="square" rtlCol="0">
            <a:spAutoFit/>
          </a:bodyPr>
          <a:lstStyle/>
          <a:p>
            <a:r>
              <a:rPr lang="en-US" dirty="0" smtClean="0"/>
              <a:t>If V &gt; </a:t>
            </a:r>
            <a:r>
              <a:rPr lang="en-US" dirty="0" err="1" smtClean="0"/>
              <a:t>Vz</a:t>
            </a:r>
            <a:r>
              <a:rPr lang="en-US" dirty="0" smtClean="0"/>
              <a:t> </a:t>
            </a:r>
            <a:r>
              <a:rPr lang="en-US" dirty="0" err="1" smtClean="0"/>
              <a:t>zener</a:t>
            </a:r>
            <a:r>
              <a:rPr lang="en-US" dirty="0" smtClean="0"/>
              <a:t> diode is on, the </a:t>
            </a:r>
            <a:r>
              <a:rPr lang="en-US" dirty="0" err="1" smtClean="0"/>
              <a:t>the</a:t>
            </a:r>
            <a:r>
              <a:rPr lang="en-US" dirty="0" smtClean="0"/>
              <a:t> appropriate equivalent model can be substituted.</a:t>
            </a:r>
          </a:p>
          <a:p>
            <a:r>
              <a:rPr lang="en-US" dirty="0"/>
              <a:t>If V </a:t>
            </a:r>
            <a:r>
              <a:rPr lang="en-US" dirty="0" smtClean="0"/>
              <a:t>&lt; </a:t>
            </a:r>
            <a:r>
              <a:rPr lang="en-US" dirty="0" err="1"/>
              <a:t>Vz</a:t>
            </a:r>
            <a:r>
              <a:rPr lang="en-US" dirty="0"/>
              <a:t> </a:t>
            </a:r>
            <a:r>
              <a:rPr lang="en-US" dirty="0" err="1"/>
              <a:t>zener</a:t>
            </a:r>
            <a:r>
              <a:rPr lang="en-US" dirty="0"/>
              <a:t> diode is </a:t>
            </a:r>
            <a:r>
              <a:rPr lang="en-US" dirty="0" smtClean="0"/>
              <a:t>off, </a:t>
            </a:r>
            <a:r>
              <a:rPr lang="en-US" dirty="0"/>
              <a:t>the </a:t>
            </a:r>
            <a:r>
              <a:rPr lang="en-US" dirty="0" smtClean="0"/>
              <a:t>open circuit model </a:t>
            </a:r>
            <a:r>
              <a:rPr lang="en-US" dirty="0"/>
              <a:t>can be </a:t>
            </a:r>
            <a:r>
              <a:rPr lang="en-US" dirty="0" smtClean="0"/>
              <a:t>substituted</a:t>
            </a:r>
          </a:p>
          <a:p>
            <a:endParaRPr lang="en-US" dirty="0"/>
          </a:p>
          <a:p>
            <a:r>
              <a:rPr lang="en-US" dirty="0" smtClean="0"/>
              <a:t>2. If </a:t>
            </a:r>
            <a:r>
              <a:rPr lang="en-US" dirty="0" err="1" smtClean="0"/>
              <a:t>zener</a:t>
            </a:r>
            <a:r>
              <a:rPr lang="en-US" dirty="0" smtClean="0"/>
              <a:t> diode is ON</a:t>
            </a:r>
          </a:p>
          <a:p>
            <a:endParaRPr lang="en-US" dirty="0"/>
          </a:p>
          <a:p>
            <a:endParaRPr lang="en-US" dirty="0" smtClean="0"/>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296037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28800"/>
            <a:ext cx="2677886"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537" y="2590800"/>
            <a:ext cx="3976654" cy="188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050" y="4876800"/>
            <a:ext cx="7205932"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542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534400" cy="923330"/>
          </a:xfrm>
          <a:prstGeom prst="rect">
            <a:avLst/>
          </a:prstGeom>
          <a:noFill/>
        </p:spPr>
        <p:txBody>
          <a:bodyPr wrap="square" rtlCol="0">
            <a:spAutoFit/>
          </a:bodyPr>
          <a:lstStyle/>
          <a:p>
            <a:r>
              <a:rPr lang="en-US" dirty="0" smtClean="0"/>
              <a:t>Question:</a:t>
            </a:r>
          </a:p>
          <a:p>
            <a:endParaRPr lang="en-US" dirty="0"/>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00075"/>
            <a:ext cx="678180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8398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772400" cy="1476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6934200" cy="2435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68" y="5334000"/>
            <a:ext cx="72390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39387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66" y="762000"/>
            <a:ext cx="40036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57200"/>
            <a:ext cx="2514600" cy="1875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0704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06" y="609600"/>
            <a:ext cx="7305394" cy="5112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036" y="2895600"/>
            <a:ext cx="339333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3772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04800" y="457200"/>
                <a:ext cx="8534400" cy="2308324"/>
              </a:xfrm>
              <a:prstGeom prst="rect">
                <a:avLst/>
              </a:prstGeom>
              <a:noFill/>
            </p:spPr>
            <p:txBody>
              <a:bodyPr wrap="square" rtlCol="0">
                <a:spAutoFit/>
              </a:bodyPr>
              <a:lstStyle/>
              <a:p>
                <a:r>
                  <a:rPr lang="en-US" dirty="0" smtClean="0"/>
                  <a:t>Case 2:</a:t>
                </a:r>
              </a:p>
              <a:p>
                <a:endParaRPr lang="en-US" dirty="0"/>
              </a:p>
              <a:p>
                <a:r>
                  <a:rPr lang="en-US" dirty="0" smtClean="0"/>
                  <a:t>For fixed value of load resistance the input voltage must be sufficiently large to turn the </a:t>
                </a:r>
                <a:r>
                  <a:rPr lang="en-US" dirty="0" err="1" smtClean="0"/>
                  <a:t>zener</a:t>
                </a:r>
                <a:r>
                  <a:rPr lang="en-US" dirty="0" smtClean="0"/>
                  <a:t> diode on. </a:t>
                </a:r>
              </a:p>
              <a:p>
                <a:r>
                  <a:rPr lang="en-US" dirty="0" smtClean="0"/>
                  <a:t>The mini. Turn on voltage is </a:t>
                </a:r>
                <a14:m>
                  <m:oMath xmlns:m="http://schemas.openxmlformats.org/officeDocument/2006/math">
                    <m:r>
                      <a:rPr lang="en-US" b="0" i="0" smtClean="0">
                        <a:latin typeface="Cambria Math"/>
                      </a:rPr>
                      <m:t> </m:t>
                    </m:r>
                    <m:sSub>
                      <m:sSubPr>
                        <m:ctrlPr>
                          <a:rPr lang="en-US" i="1" smtClean="0">
                            <a:latin typeface="Cambria Math"/>
                          </a:rPr>
                        </m:ctrlPr>
                      </m:sSubPr>
                      <m:e>
                        <m:r>
                          <a:rPr lang="en-US" b="0" i="1" smtClean="0">
                            <a:latin typeface="Cambria Math"/>
                          </a:rPr>
                          <m:t>𝑉</m:t>
                        </m:r>
                      </m:e>
                      <m:sub>
                        <m:r>
                          <a:rPr lang="en-US" b="0" i="1" smtClean="0">
                            <a:latin typeface="Cambria Math"/>
                          </a:rPr>
                          <m:t>𝑖</m:t>
                        </m:r>
                      </m:sub>
                    </m:sSub>
                    <m:r>
                      <a:rPr lang="en-US" b="0" i="1" smtClean="0">
                        <a:latin typeface="Cambria Math"/>
                      </a:rPr>
                      <m:t>= </m:t>
                    </m:r>
                    <m:sSub>
                      <m:sSubPr>
                        <m:ctrlPr>
                          <a:rPr lang="en-US" b="0" i="1" smtClean="0">
                            <a:latin typeface="Cambria Math"/>
                          </a:rPr>
                        </m:ctrlPr>
                      </m:sSubPr>
                      <m:e>
                        <m:r>
                          <a:rPr lang="en-US" b="0" i="1" smtClean="0">
                            <a:latin typeface="Cambria Math"/>
                          </a:rPr>
                          <m:t>𝑉</m:t>
                        </m:r>
                      </m:e>
                      <m:sub>
                        <m:r>
                          <a:rPr lang="en-US" b="0" i="1" smtClean="0">
                            <a:latin typeface="Cambria Math"/>
                          </a:rPr>
                          <m:t>𝑖𝑚𝑖𝑛𝑖</m:t>
                        </m:r>
                      </m:sub>
                    </m:sSub>
                  </m:oMath>
                </a14:m>
                <a:r>
                  <a:rPr lang="en-US" b="0" dirty="0" smtClean="0"/>
                  <a:t> is determined by</a:t>
                </a:r>
              </a:p>
              <a:p>
                <a:endParaRPr lang="en-US" dirty="0"/>
              </a:p>
              <a:p>
                <a:endParaRPr lang="en-US" b="0" dirty="0" smtClean="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04800" y="457200"/>
                <a:ext cx="8534400" cy="2308324"/>
              </a:xfrm>
              <a:prstGeom prst="rect">
                <a:avLst/>
              </a:prstGeom>
              <a:blipFill rotWithShape="1">
                <a:blip r:embed="rId2"/>
                <a:stretch>
                  <a:fillRect l="-571" t="-1319"/>
                </a:stretch>
              </a:blipFill>
            </p:spPr>
            <p:txBody>
              <a:bodyPr/>
              <a:lstStyle/>
              <a:p>
                <a:r>
                  <a:rPr lang="en-US">
                    <a:noFill/>
                  </a:rPr>
                  <a:t> </a:t>
                </a:r>
              </a:p>
            </p:txBody>
          </p:sp>
        </mc:Fallback>
      </mc:AlternateContent>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22599"/>
            <a:ext cx="2360357" cy="825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3283527" y="5029200"/>
                <a:ext cx="2374689" cy="548868"/>
              </a:xfrm>
              <a:prstGeom prst="rect">
                <a:avLst/>
              </a:prstGeom>
              <a:noFill/>
            </p:spPr>
            <p:txBody>
              <a:bodyPr wrap="none" rtlCol="0">
                <a:spAutoFit/>
              </a:bodyPr>
              <a:lstStyle/>
              <a:p>
                <a:r>
                  <a:rPr lang="en-US" dirty="0" smtClean="0"/>
                  <a:t>And </a:t>
                </a:r>
                <a14:m>
                  <m:oMath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𝑖</m:t>
                        </m:r>
                        <m:r>
                          <a:rPr lang="en-US" b="0" i="1" smtClean="0">
                            <a:latin typeface="Cambria Math"/>
                          </a:rPr>
                          <m:t> </m:t>
                        </m:r>
                        <m:r>
                          <a:rPr lang="en-US" b="0" i="1" smtClean="0">
                            <a:latin typeface="Cambria Math"/>
                          </a:rPr>
                          <m:t>𝑚𝑖𝑛𝑖</m:t>
                        </m:r>
                      </m:sub>
                    </m:sSub>
                    <m:r>
                      <a:rPr lang="en-US" b="0" i="1" smtClean="0">
                        <a:latin typeface="Cambria Math"/>
                      </a:rPr>
                      <m:t>= </m:t>
                    </m:r>
                    <m:f>
                      <m:fPr>
                        <m:ctrlPr>
                          <a:rPr lang="en-US" b="0" i="1" smtClean="0">
                            <a:latin typeface="Cambria Math"/>
                          </a:rPr>
                        </m:ctrlPr>
                      </m:fPr>
                      <m:num>
                        <m:d>
                          <m:dPr>
                            <m:ctrlPr>
                              <a:rPr lang="en-US" b="0" i="1" smtClean="0">
                                <a:latin typeface="Cambria Math"/>
                              </a:rPr>
                            </m:ctrlPr>
                          </m:dPr>
                          <m:e>
                            <m:sSub>
                              <m:sSubPr>
                                <m:ctrlPr>
                                  <a:rPr lang="en-US" b="0" i="1" smtClean="0">
                                    <a:latin typeface="Cambria Math"/>
                                  </a:rPr>
                                </m:ctrlPr>
                              </m:sSubPr>
                              <m:e>
                                <m:r>
                                  <a:rPr lang="en-US" b="0" i="1" smtClean="0">
                                    <a:latin typeface="Cambria Math"/>
                                  </a:rPr>
                                  <m:t>𝑅</m:t>
                                </m:r>
                              </m:e>
                              <m:sub>
                                <m:r>
                                  <a:rPr lang="en-US" b="0" i="1" smtClean="0">
                                    <a:latin typeface="Cambria Math"/>
                                  </a:rPr>
                                  <m:t>𝐿</m:t>
                                </m:r>
                              </m:sub>
                            </m:sSub>
                            <m:r>
                              <a:rPr lang="en-US" b="0" i="1" smtClean="0">
                                <a:latin typeface="Cambria Math"/>
                              </a:rPr>
                              <m:t>+</m:t>
                            </m:r>
                            <m:r>
                              <a:rPr lang="en-US" b="0" i="1" smtClean="0">
                                <a:latin typeface="Cambria Math"/>
                              </a:rPr>
                              <m:t>𝑅</m:t>
                            </m:r>
                          </m:e>
                        </m:d>
                        <m:sSub>
                          <m:sSubPr>
                            <m:ctrlPr>
                              <a:rPr lang="en-US" b="0" i="1" smtClean="0">
                                <a:latin typeface="Cambria Math"/>
                              </a:rPr>
                            </m:ctrlPr>
                          </m:sSubPr>
                          <m:e>
                            <m:r>
                              <a:rPr lang="en-US" b="0" i="1" smtClean="0">
                                <a:latin typeface="Cambria Math"/>
                              </a:rPr>
                              <m:t>𝑉</m:t>
                            </m:r>
                          </m:e>
                          <m:sub>
                            <m:r>
                              <a:rPr lang="en-US" b="0" i="1" smtClean="0">
                                <a:latin typeface="Cambria Math"/>
                              </a:rPr>
                              <m:t>𝑍</m:t>
                            </m:r>
                          </m:sub>
                        </m:sSub>
                      </m:num>
                      <m:den>
                        <m:sSub>
                          <m:sSubPr>
                            <m:ctrlPr>
                              <a:rPr lang="en-US" b="0" i="1" smtClean="0">
                                <a:latin typeface="Cambria Math"/>
                              </a:rPr>
                            </m:ctrlPr>
                          </m:sSubPr>
                          <m:e>
                            <m:r>
                              <a:rPr lang="en-US" b="0" i="1" smtClean="0">
                                <a:latin typeface="Cambria Math"/>
                              </a:rPr>
                              <m:t>𝑅</m:t>
                            </m:r>
                          </m:e>
                          <m:sub>
                            <m:r>
                              <a:rPr lang="en-US" b="0" i="1" smtClean="0">
                                <a:latin typeface="Cambria Math"/>
                              </a:rPr>
                              <m:t>𝐿</m:t>
                            </m:r>
                          </m:sub>
                        </m:sSub>
                      </m:den>
                    </m:f>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283527" y="5029200"/>
                <a:ext cx="2374689" cy="548868"/>
              </a:xfrm>
              <a:prstGeom prst="rect">
                <a:avLst/>
              </a:prstGeom>
              <a:blipFill rotWithShape="1">
                <a:blip r:embed="rId4"/>
                <a:stretch>
                  <a:fillRect l="-2314"/>
                </a:stretch>
              </a:blipFill>
            </p:spPr>
            <p:txBody>
              <a:bodyPr/>
              <a:lstStyle/>
              <a:p>
                <a:r>
                  <a:rPr lang="en-US">
                    <a:noFill/>
                  </a:rPr>
                  <a:t> </a:t>
                </a:r>
              </a:p>
            </p:txBody>
          </p:sp>
        </mc:Fallback>
      </mc:AlternateContent>
      <p:pic>
        <p:nvPicPr>
          <p:cNvPr id="235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276600"/>
            <a:ext cx="5625158" cy="1254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921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 y="609600"/>
            <a:ext cx="7862811"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171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GaAs</a:t>
            </a:r>
            <a:endParaRPr lang="en-US" dirty="0"/>
          </a:p>
        </p:txBody>
      </p:sp>
      <p:sp>
        <p:nvSpPr>
          <p:cNvPr id="2" name="Content Placeholder 1"/>
          <p:cNvSpPr>
            <a:spLocks noGrp="1"/>
          </p:cNvSpPr>
          <p:nvPr>
            <p:ph idx="1"/>
          </p:nvPr>
        </p:nvSpPr>
        <p:spPr/>
        <p:txBody>
          <a:bodyPr/>
          <a:lstStyle/>
          <a:p>
            <a:endParaRPr lang="en-US" dirty="0"/>
          </a:p>
        </p:txBody>
      </p:sp>
      <p:pic>
        <p:nvPicPr>
          <p:cNvPr id="4098" name="Picture 2" descr="http://sciencenotes.org/wp-content/uploads/2015/06/Gallium_At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394335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iencenotes.org/wp-content/uploads/2015/06/Arsenic_At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1676400"/>
            <a:ext cx="39433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3720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37093"/>
            <a:ext cx="7399171" cy="245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94207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9" y="533400"/>
            <a:ext cx="9100726"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5579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8249194" cy="5065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16152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7086600" cy="805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04800"/>
            <a:ext cx="643616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23674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246646" cy="4844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14400" y="381000"/>
            <a:ext cx="7246646" cy="954107"/>
          </a:xfrm>
          <a:prstGeom prst="rect">
            <a:avLst/>
          </a:prstGeom>
          <a:noFill/>
        </p:spPr>
        <p:txBody>
          <a:bodyPr wrap="square" rtlCol="0">
            <a:spAutoFit/>
          </a:bodyPr>
          <a:lstStyle/>
          <a:p>
            <a:pPr algn="ctr"/>
            <a:r>
              <a:rPr lang="en-US" sz="2800" b="1" dirty="0" smtClean="0"/>
              <a:t>Case 3: Fixed load resistance and variable input supply</a:t>
            </a:r>
            <a:endParaRPr lang="en-US" sz="2800" b="1" dirty="0"/>
          </a:p>
        </p:txBody>
      </p:sp>
    </p:spTree>
    <p:extLst>
      <p:ext uri="{BB962C8B-B14F-4D97-AF65-F5344CB8AC3E}">
        <p14:creationId xmlns:p14="http://schemas.microsoft.com/office/powerpoint/2010/main" val="3288645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19" y="-33817"/>
            <a:ext cx="7279482" cy="6891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810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31746" name="Picture 2" descr="Light-Emitting Diode (LED) &#10;An LED emits photons when it is forward biased. &#10;These can be in the infrared or visible sp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8392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pic>
        <p:nvPicPr>
          <p:cNvPr id="32770" name="Picture 2" descr="Multiple diodes can be &#10;packaged together in an &#10;integrated circuit (IC). &#10;Diode Arrays &#10;Common Anode &#10;Copyright ©2009 b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34399"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4128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b="1" smtClean="0"/>
              <a:t>LED…….What </a:t>
            </a:r>
            <a:r>
              <a:rPr lang="en-US" altLang="en-US" b="1" dirty="0"/>
              <a:t>is an LED?</a:t>
            </a:r>
          </a:p>
        </p:txBody>
      </p:sp>
      <p:sp>
        <p:nvSpPr>
          <p:cNvPr id="14339" name="Rectangle 3"/>
          <p:cNvSpPr>
            <a:spLocks noGrp="1" noChangeArrowheads="1"/>
          </p:cNvSpPr>
          <p:nvPr>
            <p:ph type="body" idx="1"/>
          </p:nvPr>
        </p:nvSpPr>
        <p:spPr/>
        <p:txBody>
          <a:bodyPr/>
          <a:lstStyle/>
          <a:p>
            <a:r>
              <a:rPr lang="en-US" altLang="en-US"/>
              <a:t>Light-emitting diode</a:t>
            </a:r>
          </a:p>
          <a:p>
            <a:r>
              <a:rPr lang="en-US" altLang="en-US"/>
              <a:t>Semiconductor</a:t>
            </a:r>
          </a:p>
          <a:p>
            <a:r>
              <a:rPr lang="en-US" altLang="en-US"/>
              <a:t>Has polarity</a:t>
            </a:r>
          </a:p>
          <a:p>
            <a:pPr>
              <a:buFont typeface="Wingdings" pitchFamily="2" charset="2"/>
              <a:buNone/>
            </a:pPr>
            <a:endParaRPr lang="en-US" altLang="en-US"/>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514600"/>
            <a:ext cx="4143375"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9909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3400" b="1"/>
              <a:t>Inside a Light Emitting Diode</a:t>
            </a:r>
            <a:endParaRPr lang="en-US" altLang="en-US" sz="3400"/>
          </a:p>
        </p:txBody>
      </p:sp>
      <p:sp>
        <p:nvSpPr>
          <p:cNvPr id="20497" name="Rectangle 17"/>
          <p:cNvSpPr>
            <a:spLocks noGrp="1" noChangeArrowheads="1"/>
          </p:cNvSpPr>
          <p:nvPr>
            <p:ph type="body" sz="half" idx="1"/>
          </p:nvPr>
        </p:nvSpPr>
        <p:spPr/>
        <p:txBody>
          <a:bodyPr/>
          <a:lstStyle/>
          <a:p>
            <a:endParaRPr lang="en-US" altLang="en-US" sz="2600"/>
          </a:p>
        </p:txBody>
      </p:sp>
      <mc:AlternateContent xmlns:mc="http://schemas.openxmlformats.org/markup-compatibility/2006" xmlns:a14="http://schemas.microsoft.com/office/drawing/2010/main">
        <mc:Choice Requires="a14">
          <p:sp>
            <p:nvSpPr>
              <p:cNvPr id="20498" name="Rectangle 18"/>
              <p:cNvSpPr>
                <a:spLocks noGrp="1" noChangeArrowheads="1"/>
              </p:cNvSpPr>
              <p:nvPr>
                <p:ph type="body" sz="half" idx="2"/>
              </p:nvPr>
            </p:nvSpPr>
            <p:spPr>
              <a:xfrm>
                <a:off x="5181600" y="1752600"/>
                <a:ext cx="3386138" cy="4267200"/>
              </a:xfrm>
            </p:spPr>
            <p:txBody>
              <a:bodyPr/>
              <a:lstStyle/>
              <a:p>
                <a:pPr marL="495300" indent="-495300">
                  <a:buFont typeface="Wingdings" pitchFamily="2" charset="2"/>
                  <a:buAutoNum type="arabicPeriod"/>
                </a:pPr>
                <a:r>
                  <a:rPr lang="en-US" altLang="en-US" sz="2600" dirty="0" smtClean="0"/>
                  <a:t>Transparent Plastic Case</a:t>
                </a:r>
              </a:p>
              <a:p>
                <a:pPr marL="495300" indent="-495300">
                  <a:buFont typeface="Wingdings" pitchFamily="2" charset="2"/>
                  <a:buAutoNum type="arabicPeriod"/>
                </a:pPr>
                <a:r>
                  <a:rPr lang="en-US" altLang="en-US" sz="2600" dirty="0"/>
                  <a:t>Terminal Pins</a:t>
                </a:r>
              </a:p>
              <a:p>
                <a:pPr marL="495300" indent="-495300">
                  <a:buFont typeface="Wingdings" pitchFamily="2" charset="2"/>
                  <a:buAutoNum type="arabicPeriod"/>
                </a:pPr>
                <a:r>
                  <a:rPr lang="en-US" altLang="en-US" sz="2600" dirty="0" smtClean="0"/>
                  <a:t>Diode</a:t>
                </a:r>
              </a:p>
              <a:p>
                <a:pPr marL="495300" indent="-495300">
                  <a:buFont typeface="Wingdings" pitchFamily="2" charset="2"/>
                  <a:buAutoNum type="arabicPeriod"/>
                </a:pPr>
                <a:r>
                  <a:rPr lang="en-US" altLang="en-US" sz="2600" dirty="0" smtClean="0"/>
                  <a:t>Wavelength </a:t>
                </a:r>
                <a14:m>
                  <m:oMath xmlns:m="http://schemas.openxmlformats.org/officeDocument/2006/math">
                    <m:r>
                      <a:rPr lang="en-US" altLang="en-US" sz="2600" i="1" smtClean="0">
                        <a:latin typeface="Cambria Math"/>
                        <a:ea typeface="Cambria Math"/>
                      </a:rPr>
                      <m:t>𝜆</m:t>
                    </m:r>
                    <m:r>
                      <a:rPr lang="en-US" altLang="en-US" sz="2600" b="0" i="1" smtClean="0">
                        <a:latin typeface="Cambria Math"/>
                        <a:ea typeface="Cambria Math"/>
                      </a:rPr>
                      <m:t>=</m:t>
                    </m:r>
                    <m:f>
                      <m:fPr>
                        <m:ctrlPr>
                          <a:rPr lang="en-US" altLang="en-US" sz="2600" b="0" i="1" smtClean="0">
                            <a:latin typeface="Cambria Math"/>
                            <a:ea typeface="Cambria Math"/>
                          </a:rPr>
                        </m:ctrlPr>
                      </m:fPr>
                      <m:num>
                        <m:r>
                          <a:rPr lang="en-US" altLang="en-US" sz="2600" b="0" i="1" smtClean="0">
                            <a:latin typeface="Cambria Math"/>
                            <a:ea typeface="Cambria Math"/>
                          </a:rPr>
                          <m:t>𝑐</m:t>
                        </m:r>
                      </m:num>
                      <m:den>
                        <m:r>
                          <a:rPr lang="en-US" altLang="en-US" sz="2600" b="0" i="1" smtClean="0">
                            <a:latin typeface="Cambria Math"/>
                            <a:ea typeface="Cambria Math"/>
                          </a:rPr>
                          <m:t>𝑓</m:t>
                        </m:r>
                      </m:den>
                    </m:f>
                  </m:oMath>
                </a14:m>
                <a:endParaRPr lang="en-US" altLang="en-US" sz="2600" dirty="0"/>
              </a:p>
            </p:txBody>
          </p:sp>
        </mc:Choice>
        <mc:Fallback xmlns="">
          <p:sp>
            <p:nvSpPr>
              <p:cNvPr id="20498" name="Rectangle 18"/>
              <p:cNvSpPr>
                <a:spLocks noGrp="1" noRot="1" noChangeAspect="1" noMove="1" noResize="1" noEditPoints="1" noAdjustHandles="1" noChangeArrowheads="1" noChangeShapeType="1" noTextEdit="1"/>
              </p:cNvSpPr>
              <p:nvPr>
                <p:ph type="body" sz="half" idx="2"/>
              </p:nvPr>
            </p:nvSpPr>
            <p:spPr>
              <a:xfrm>
                <a:off x="5181600" y="1752600"/>
                <a:ext cx="3386138" cy="4267200"/>
              </a:xfrm>
              <a:blipFill rotWithShape="1">
                <a:blip r:embed="rId2"/>
                <a:stretch>
                  <a:fillRect l="-3243" t="-1286" r="-180"/>
                </a:stretch>
              </a:blipFill>
            </p:spPr>
            <p:txBody>
              <a:bodyPr/>
              <a:lstStyle/>
              <a:p>
                <a:r>
                  <a:rPr lang="en-US">
                    <a:noFill/>
                  </a:rPr>
                  <a:t> </a:t>
                </a:r>
              </a:p>
            </p:txBody>
          </p:sp>
        </mc:Fallback>
      </mc:AlternateContent>
      <p:sp>
        <p:nvSpPr>
          <p:cNvPr id="20485" name="Rectangle 5"/>
          <p:cNvSpPr>
            <a:spLocks noChangeArrowheads="1"/>
          </p:cNvSpPr>
          <p:nvPr/>
        </p:nvSpPr>
        <p:spPr bwMode="auto">
          <a:xfrm>
            <a:off x="0" y="1427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20496" name="Group 16"/>
          <p:cNvGraphicFramePr>
            <a:graphicFrameLocks noGrp="1"/>
          </p:cNvGraphicFramePr>
          <p:nvPr/>
        </p:nvGraphicFramePr>
        <p:xfrm>
          <a:off x="0" y="1427163"/>
          <a:ext cx="3571875" cy="4008120"/>
        </p:xfrm>
        <a:graphic>
          <a:graphicData uri="http://schemas.openxmlformats.org/drawingml/2006/table">
            <a:tbl>
              <a:tblPr/>
              <a:tblGrid>
                <a:gridCol w="3571875"/>
              </a:tblGrid>
              <a:tr h="3870325">
                <a:tc>
                  <a:txBody>
                    <a:bodyPr/>
                    <a:lstStyle>
                      <a:lvl1pPr marL="469900" indent="-469900">
                        <a:spcBef>
                          <a:spcPct val="20000"/>
                        </a:spcBef>
                        <a:buClr>
                          <a:schemeClr val="accent2"/>
                        </a:buClr>
                        <a:buFont typeface="Wingdings" pitchFamily="2" charset="2"/>
                        <a:defRPr sz="2600">
                          <a:solidFill>
                            <a:schemeClr val="tx1"/>
                          </a:solidFill>
                          <a:latin typeface="Verdana" pitchFamily="34" charset="0"/>
                        </a:defRPr>
                      </a:lvl1pPr>
                      <a:lvl2pPr marL="908050" indent="-436563">
                        <a:spcBef>
                          <a:spcPct val="20000"/>
                        </a:spcBef>
                        <a:buClr>
                          <a:schemeClr val="accent2"/>
                        </a:buClr>
                        <a:buFont typeface="Wingdings" pitchFamily="2" charset="2"/>
                        <a:defRPr sz="2200">
                          <a:solidFill>
                            <a:schemeClr val="tx1"/>
                          </a:solidFill>
                          <a:latin typeface="Verdana" pitchFamily="34" charset="0"/>
                        </a:defRPr>
                      </a:lvl2pPr>
                      <a:lvl3pPr marL="1304925" indent="-395288">
                        <a:spcBef>
                          <a:spcPct val="20000"/>
                        </a:spcBef>
                        <a:buClr>
                          <a:schemeClr val="accent2"/>
                        </a:buClr>
                        <a:buFont typeface="Wingdings" pitchFamily="2" charset="2"/>
                        <a:defRPr sz="2100">
                          <a:solidFill>
                            <a:schemeClr val="tx1"/>
                          </a:solidFill>
                          <a:latin typeface="Verdana" pitchFamily="34" charset="0"/>
                        </a:defRPr>
                      </a:lvl3pPr>
                      <a:lvl4pPr marL="1693863" indent="-387350">
                        <a:spcBef>
                          <a:spcPct val="20000"/>
                        </a:spcBef>
                        <a:buClr>
                          <a:schemeClr val="accent2"/>
                        </a:buClr>
                        <a:buFont typeface="Wingdings" pitchFamily="2" charset="2"/>
                        <a:defRPr>
                          <a:solidFill>
                            <a:schemeClr val="tx1"/>
                          </a:solidFill>
                          <a:latin typeface="Verdana" pitchFamily="34" charset="0"/>
                        </a:defRPr>
                      </a:lvl4pPr>
                      <a:lvl5pPr marL="2093913" indent="-398463">
                        <a:spcBef>
                          <a:spcPct val="25000"/>
                        </a:spcBef>
                        <a:buClr>
                          <a:schemeClr val="accent2"/>
                        </a:buClr>
                        <a:buFont typeface="Wingdings" pitchFamily="2" charset="2"/>
                        <a:defRPr>
                          <a:solidFill>
                            <a:schemeClr val="tx1"/>
                          </a:solidFill>
                          <a:latin typeface="Verdana" pitchFamily="34" charset="0"/>
                        </a:defRPr>
                      </a:lvl5pPr>
                      <a:lvl6pPr marL="2551113" indent="-398463" fontAlgn="base">
                        <a:spcBef>
                          <a:spcPct val="25000"/>
                        </a:spcBef>
                        <a:spcAft>
                          <a:spcPct val="0"/>
                        </a:spcAft>
                        <a:buClr>
                          <a:schemeClr val="accent2"/>
                        </a:buClr>
                        <a:buFont typeface="Wingdings" pitchFamily="2" charset="2"/>
                        <a:defRPr>
                          <a:solidFill>
                            <a:schemeClr val="tx1"/>
                          </a:solidFill>
                          <a:latin typeface="Verdana" pitchFamily="34" charset="0"/>
                        </a:defRPr>
                      </a:lvl6pPr>
                      <a:lvl7pPr marL="3008313" indent="-398463" fontAlgn="base">
                        <a:spcBef>
                          <a:spcPct val="25000"/>
                        </a:spcBef>
                        <a:spcAft>
                          <a:spcPct val="0"/>
                        </a:spcAft>
                        <a:buClr>
                          <a:schemeClr val="accent2"/>
                        </a:buClr>
                        <a:buFont typeface="Wingdings" pitchFamily="2" charset="2"/>
                        <a:defRPr>
                          <a:solidFill>
                            <a:schemeClr val="tx1"/>
                          </a:solidFill>
                          <a:latin typeface="Verdana" pitchFamily="34" charset="0"/>
                        </a:defRPr>
                      </a:lvl7pPr>
                      <a:lvl8pPr marL="3465513" indent="-398463" fontAlgn="base">
                        <a:spcBef>
                          <a:spcPct val="25000"/>
                        </a:spcBef>
                        <a:spcAft>
                          <a:spcPct val="0"/>
                        </a:spcAft>
                        <a:buClr>
                          <a:schemeClr val="accent2"/>
                        </a:buClr>
                        <a:buFont typeface="Wingdings" pitchFamily="2" charset="2"/>
                        <a:defRPr>
                          <a:solidFill>
                            <a:schemeClr val="tx1"/>
                          </a:solidFill>
                          <a:latin typeface="Verdana" pitchFamily="34" charset="0"/>
                        </a:defRPr>
                      </a:lvl8pPr>
                      <a:lvl9pPr marL="3922713" indent="-398463" fontAlgn="base">
                        <a:spcBef>
                          <a:spcPct val="25000"/>
                        </a:spcBef>
                        <a:spcAft>
                          <a:spcPct val="0"/>
                        </a:spcAft>
                        <a:buClr>
                          <a:schemeClr val="accent2"/>
                        </a:buClr>
                        <a:buFont typeface="Wingdings" pitchFamily="2" charset="2"/>
                        <a:defRPr>
                          <a:solidFill>
                            <a:schemeClr val="tx1"/>
                          </a:solidFill>
                          <a:latin typeface="Verdana" pitchFamily="34" charset="0"/>
                        </a:defRPr>
                      </a:lvl9pPr>
                    </a:lstStyle>
                    <a:p>
                      <a:pPr marL="469900" marR="0" lvl="0" indent="-46990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Arial" charset="0"/>
                          <a:cs typeface="Arial" charset="0"/>
                        </a:rPr>
                        <a:t>  </a:t>
                      </a:r>
                      <a:r>
                        <a:rPr kumimoji="0" lang="en-US" altLang="en-US" sz="23000" b="0" i="0" u="none" strike="noStrike" cap="none" normalizeH="0" baseline="0" smtClean="0">
                          <a:ln>
                            <a:noFill/>
                          </a:ln>
                          <a:solidFill>
                            <a:schemeClr val="tx1"/>
                          </a:solidFill>
                          <a:effectLst/>
                          <a:latin typeface="Arial" charset="0"/>
                          <a:cs typeface="Arial" charset="0"/>
                        </a:rPr>
                        <a:t> </a:t>
                      </a:r>
                      <a:r>
                        <a:rPr kumimoji="0" lang="en-US" altLang="en-US" sz="900" b="0" i="0" u="none" strike="noStrike" cap="none" normalizeH="0" baseline="0" smtClean="0">
                          <a:ln>
                            <a:noFill/>
                          </a:ln>
                          <a:solidFill>
                            <a:schemeClr val="tx1"/>
                          </a:solidFill>
                          <a:effectLst/>
                          <a:latin typeface="Arial" charset="0"/>
                          <a:cs typeface="Arial" charset="0"/>
                        </a:rPr>
                        <a:t>                                                                                                                                                                                                                                      </a:t>
                      </a:r>
                      <a:br>
                        <a:rPr kumimoji="0" lang="en-US" altLang="en-US" sz="900" b="0" i="0" u="none" strike="noStrike" cap="none" normalizeH="0" baseline="0" smtClean="0">
                          <a:ln>
                            <a:noFill/>
                          </a:ln>
                          <a:solidFill>
                            <a:schemeClr val="tx1"/>
                          </a:solidFill>
                          <a:effectLst/>
                          <a:latin typeface="Arial" charset="0"/>
                          <a:cs typeface="Arial" charset="0"/>
                        </a:rPr>
                      </a:br>
                      <a:endParaRPr kumimoji="0" lang="en-US" altLang="en-US" sz="900" b="0" i="0" u="none" strike="noStrike" cap="none" normalizeH="0" baseline="0" smtClean="0">
                        <a:ln>
                          <a:noFill/>
                        </a:ln>
                        <a:solidFill>
                          <a:schemeClr val="tx1"/>
                        </a:solidFill>
                        <a:effectLst/>
                        <a:latin typeface="Arial" charset="0"/>
                        <a:cs typeface="Arial" charset="0"/>
                      </a:endParaRPr>
                    </a:p>
                  </a:txBody>
                  <a:tcPr anchor="ctr" horzOverflow="overflow">
                    <a:lnL cap="flat">
                      <a:noFill/>
                    </a:lnL>
                    <a:lnR cap="flat">
                      <a:noFill/>
                    </a:lnR>
                    <a:lnT cap="flat">
                      <a:noFill/>
                    </a:lnT>
                    <a:lnB cap="flat">
                      <a:noFill/>
                    </a:lnB>
                    <a:lnTlToBr>
                      <a:noFill/>
                    </a:lnTlToBr>
                    <a:lnBlToTr>
                      <a:noFill/>
                    </a:lnBlToTr>
                    <a:noFill/>
                  </a:tcPr>
                </a:tc>
              </a:tr>
            </a:tbl>
          </a:graphicData>
        </a:graphic>
      </p:graphicFrame>
      <p:pic>
        <p:nvPicPr>
          <p:cNvPr id="20487" name="Picture 7" descr="led-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4343400" cy="433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385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Covalent bonding of Si and GaAs</a:t>
            </a:r>
            <a:endParaRPr lang="en-US" dirty="0"/>
          </a:p>
        </p:txBody>
      </p:sp>
      <p:sp>
        <p:nvSpPr>
          <p:cNvPr id="2" name="Content Placeholder 1"/>
          <p:cNvSpPr>
            <a:spLocks noGrp="1"/>
          </p:cNvSpPr>
          <p:nvPr>
            <p:ph idx="1"/>
          </p:nvPr>
        </p:nvSpPr>
        <p:spPr/>
        <p:txBody>
          <a:bodyPr/>
          <a:lstStyle/>
          <a:p>
            <a:pPr marL="285750" indent="-285750">
              <a:buFont typeface="Arial" panose="020B0604020202020204" pitchFamily="34" charset="0"/>
              <a:buChar char="•"/>
            </a:pPr>
            <a:r>
              <a:rPr lang="en-US" altLang="en-US" sz="2000" dirty="0"/>
              <a:t>Si has four valence electrons.  </a:t>
            </a:r>
            <a:endParaRPr lang="en-US" altLang="en-US" sz="2000" dirty="0" smtClean="0"/>
          </a:p>
          <a:p>
            <a:r>
              <a:rPr lang="en-US" altLang="en-US" sz="2000" dirty="0" smtClean="0"/>
              <a:t>Therefore</a:t>
            </a:r>
            <a:r>
              <a:rPr lang="en-US" altLang="en-US" sz="2000" dirty="0"/>
              <a:t>, it can form covalent bonds </a:t>
            </a:r>
            <a:r>
              <a:rPr lang="en-US" altLang="en-US" sz="2000" dirty="0" smtClean="0"/>
              <a:t>with</a:t>
            </a:r>
          </a:p>
          <a:p>
            <a:pPr marL="0" indent="0">
              <a:buNone/>
            </a:pPr>
            <a:r>
              <a:rPr lang="en-US" altLang="en-US" sz="2000" dirty="0"/>
              <a:t> </a:t>
            </a:r>
            <a:r>
              <a:rPr lang="en-US" altLang="en-US" sz="2000" dirty="0" smtClean="0"/>
              <a:t>      four </a:t>
            </a:r>
            <a:r>
              <a:rPr lang="en-US" altLang="en-US" sz="2000" dirty="0"/>
              <a:t>of its neighbors. </a:t>
            </a:r>
          </a:p>
          <a:p>
            <a:pPr marL="285750" indent="-285750">
              <a:buFont typeface="Arial" panose="020B0604020202020204" pitchFamily="34" charset="0"/>
              <a:buChar char="•"/>
            </a:pPr>
            <a:r>
              <a:rPr lang="en-US" altLang="en-US" sz="2000" dirty="0"/>
              <a:t>When temperature goes up</a:t>
            </a:r>
            <a:r>
              <a:rPr lang="en-US" altLang="en-US" sz="2000" dirty="0" smtClean="0"/>
              <a:t>,</a:t>
            </a:r>
          </a:p>
          <a:p>
            <a:pPr marL="0" indent="0">
              <a:buNone/>
            </a:pPr>
            <a:r>
              <a:rPr lang="en-US" altLang="en-US" sz="2000" dirty="0" smtClean="0"/>
              <a:t>      </a:t>
            </a:r>
            <a:r>
              <a:rPr lang="en-US" altLang="en-US" sz="2000" dirty="0"/>
              <a:t>electrons in the covalent bond </a:t>
            </a:r>
            <a:r>
              <a:rPr lang="en-US" altLang="en-US" sz="2000" dirty="0" smtClean="0"/>
              <a:t>can</a:t>
            </a:r>
          </a:p>
          <a:p>
            <a:pPr marL="0" indent="0">
              <a:buNone/>
            </a:pPr>
            <a:r>
              <a:rPr lang="en-US" altLang="en-US" sz="2000" dirty="0" smtClean="0"/>
              <a:t>       become free.</a:t>
            </a:r>
            <a:r>
              <a:rPr lang="en-US" altLang="en-US" dirty="0" smtClean="0"/>
              <a:t> </a:t>
            </a:r>
          </a:p>
          <a:p>
            <a:endParaRPr lang="en-US" dirty="0"/>
          </a:p>
        </p:txBody>
      </p:sp>
      <p:pic>
        <p:nvPicPr>
          <p:cNvPr id="5122" name="Picture 2" descr="http://upload.wikimedia.org/wikipedia/commons/b/b4/Silicon_covalent_bo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514600"/>
            <a:ext cx="4286250" cy="3695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071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b="1"/>
              <a:t>LED: How It Works</a:t>
            </a:r>
            <a:endParaRPr lang="en-US" altLang="en-US"/>
          </a:p>
        </p:txBody>
      </p:sp>
      <p:sp>
        <p:nvSpPr>
          <p:cNvPr id="15367" name="Rectangle 7"/>
          <p:cNvSpPr>
            <a:spLocks noGrp="1" noChangeArrowheads="1"/>
          </p:cNvSpPr>
          <p:nvPr>
            <p:ph type="body" sz="half" idx="1"/>
          </p:nvPr>
        </p:nvSpPr>
        <p:spPr>
          <a:xfrm>
            <a:off x="5029200" y="1676400"/>
            <a:ext cx="3695700" cy="1981200"/>
          </a:xfrm>
        </p:spPr>
        <p:txBody>
          <a:bodyPr/>
          <a:lstStyle/>
          <a:p>
            <a:r>
              <a:rPr lang="en-US" altLang="en-US" sz="2600"/>
              <a:t>When current flows across a diode</a:t>
            </a:r>
          </a:p>
          <a:p>
            <a:pPr>
              <a:buFont typeface="Wingdings" pitchFamily="2" charset="2"/>
              <a:buNone/>
            </a:pPr>
            <a:endParaRPr lang="en-US" altLang="en-US" sz="2600"/>
          </a:p>
        </p:txBody>
      </p:sp>
      <p:pic>
        <p:nvPicPr>
          <p:cNvPr id="153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4175125" cy="4343400"/>
          </a:xfrm>
          <a:prstGeom prst="rect">
            <a:avLst/>
          </a:prstGeom>
          <a:noFill/>
          <a:extLst>
            <a:ext uri="{909E8E84-426E-40DD-AFC4-6F175D3DCCD1}">
              <a14:hiddenFill xmlns:a14="http://schemas.microsoft.com/office/drawing/2010/main">
                <a:solidFill>
                  <a:srgbClr val="FFFFFF"/>
                </a:solidFill>
              </a14:hiddenFill>
            </a:ext>
          </a:extLst>
        </p:spPr>
      </p:pic>
      <p:sp>
        <p:nvSpPr>
          <p:cNvPr id="15368" name="Rectangle 8"/>
          <p:cNvSpPr>
            <a:spLocks noGrp="1" noChangeArrowheads="1"/>
          </p:cNvSpPr>
          <p:nvPr>
            <p:ph type="body" sz="half" idx="2"/>
          </p:nvPr>
        </p:nvSpPr>
        <p:spPr>
          <a:xfrm>
            <a:off x="2971800" y="3810000"/>
            <a:ext cx="5791200" cy="2209800"/>
          </a:xfrm>
        </p:spPr>
        <p:txBody>
          <a:bodyPr/>
          <a:lstStyle/>
          <a:p>
            <a:r>
              <a:rPr lang="en-US" altLang="en-US" sz="2600"/>
              <a:t>Negative electrons move one way and positive holes move the other way</a:t>
            </a:r>
          </a:p>
        </p:txBody>
      </p:sp>
    </p:spTree>
    <p:extLst>
      <p:ext uri="{BB962C8B-B14F-4D97-AF65-F5344CB8AC3E}">
        <p14:creationId xmlns:p14="http://schemas.microsoft.com/office/powerpoint/2010/main" val="30686220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b="1"/>
              <a:t>LED: How It Works</a:t>
            </a:r>
            <a:endParaRPr lang="en-US" altLang="en-US"/>
          </a:p>
        </p:txBody>
      </p:sp>
      <p:sp>
        <p:nvSpPr>
          <p:cNvPr id="26627" name="Rectangle 3"/>
          <p:cNvSpPr>
            <a:spLocks noGrp="1" noChangeArrowheads="1"/>
          </p:cNvSpPr>
          <p:nvPr>
            <p:ph type="body" sz="half" idx="1"/>
          </p:nvPr>
        </p:nvSpPr>
        <p:spPr>
          <a:xfrm>
            <a:off x="5029200" y="1676400"/>
            <a:ext cx="3695700" cy="1981200"/>
          </a:xfrm>
        </p:spPr>
        <p:txBody>
          <a:bodyPr/>
          <a:lstStyle/>
          <a:p>
            <a:r>
              <a:rPr lang="en-US" altLang="en-US" sz="2600" dirty="0"/>
              <a:t>The </a:t>
            </a:r>
            <a:r>
              <a:rPr lang="en-US" altLang="en-US" sz="2600" dirty="0" smtClean="0"/>
              <a:t>holes </a:t>
            </a:r>
            <a:r>
              <a:rPr lang="en-US" altLang="en-US" sz="2600" dirty="0"/>
              <a:t>exist at a lower energy level than the free electrons</a:t>
            </a:r>
          </a:p>
          <a:p>
            <a:pPr>
              <a:buFont typeface="Wingdings" pitchFamily="2" charset="2"/>
              <a:buNone/>
            </a:pPr>
            <a:endParaRPr lang="en-US" altLang="en-US" sz="2600" dirty="0"/>
          </a:p>
        </p:txBody>
      </p:sp>
      <p:pic>
        <p:nvPicPr>
          <p:cNvPr id="266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90688"/>
            <a:ext cx="4321175" cy="4405312"/>
          </a:xfrm>
          <a:prstGeom prst="rect">
            <a:avLst/>
          </a:prstGeom>
          <a:noFill/>
          <a:extLst>
            <a:ext uri="{909E8E84-426E-40DD-AFC4-6F175D3DCCD1}">
              <a14:hiddenFill xmlns:a14="http://schemas.microsoft.com/office/drawing/2010/main">
                <a:solidFill>
                  <a:srgbClr val="FFFFFF"/>
                </a:solidFill>
              </a14:hiddenFill>
            </a:ext>
          </a:extLst>
        </p:spPr>
      </p:pic>
      <p:sp>
        <p:nvSpPr>
          <p:cNvPr id="26629" name="Rectangle 5"/>
          <p:cNvSpPr>
            <a:spLocks noGrp="1" noChangeArrowheads="1"/>
          </p:cNvSpPr>
          <p:nvPr>
            <p:ph type="body" sz="half" idx="2"/>
          </p:nvPr>
        </p:nvSpPr>
        <p:spPr>
          <a:xfrm>
            <a:off x="2971800" y="3810000"/>
            <a:ext cx="5791200" cy="2209800"/>
          </a:xfrm>
        </p:spPr>
        <p:txBody>
          <a:bodyPr/>
          <a:lstStyle/>
          <a:p>
            <a:r>
              <a:rPr lang="en-US" altLang="en-US" sz="2600"/>
              <a:t>Therefore when a free electrons falls it losses energy </a:t>
            </a:r>
          </a:p>
        </p:txBody>
      </p:sp>
    </p:spTree>
    <p:extLst>
      <p:ext uri="{BB962C8B-B14F-4D97-AF65-F5344CB8AC3E}">
        <p14:creationId xmlns:p14="http://schemas.microsoft.com/office/powerpoint/2010/main" val="6565231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b="1"/>
              <a:t>LED: How It Works</a:t>
            </a:r>
            <a:endParaRPr lang="en-US" altLang="en-US"/>
          </a:p>
        </p:txBody>
      </p:sp>
      <p:sp>
        <p:nvSpPr>
          <p:cNvPr id="27651" name="Rectangle 3"/>
          <p:cNvSpPr>
            <a:spLocks noGrp="1" noChangeArrowheads="1"/>
          </p:cNvSpPr>
          <p:nvPr>
            <p:ph type="body" sz="half" idx="1"/>
          </p:nvPr>
        </p:nvSpPr>
        <p:spPr>
          <a:xfrm>
            <a:off x="5029200" y="1676400"/>
            <a:ext cx="3695700" cy="1981200"/>
          </a:xfrm>
        </p:spPr>
        <p:txBody>
          <a:bodyPr/>
          <a:lstStyle/>
          <a:p>
            <a:r>
              <a:rPr lang="en-US" altLang="en-US" sz="2600"/>
              <a:t>This energy is emitted in a form of a photon, which causes light</a:t>
            </a:r>
          </a:p>
          <a:p>
            <a:pPr>
              <a:buFont typeface="Wingdings" pitchFamily="2" charset="2"/>
              <a:buNone/>
            </a:pPr>
            <a:endParaRPr lang="en-US" altLang="en-US" sz="2600"/>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1752600"/>
            <a:ext cx="4524375" cy="4343400"/>
          </a:xfrm>
          <a:prstGeom prst="rect">
            <a:avLst/>
          </a:prstGeom>
          <a:noFill/>
          <a:extLst>
            <a:ext uri="{909E8E84-426E-40DD-AFC4-6F175D3DCCD1}">
              <a14:hiddenFill xmlns:a14="http://schemas.microsoft.com/office/drawing/2010/main">
                <a:solidFill>
                  <a:srgbClr val="FFFFFF"/>
                </a:solidFill>
              </a14:hiddenFill>
            </a:ext>
          </a:extLst>
        </p:spPr>
      </p:pic>
      <p:sp>
        <p:nvSpPr>
          <p:cNvPr id="27653" name="Rectangle 5"/>
          <p:cNvSpPr>
            <a:spLocks noGrp="1" noChangeArrowheads="1"/>
          </p:cNvSpPr>
          <p:nvPr>
            <p:ph type="body" sz="half" idx="2"/>
          </p:nvPr>
        </p:nvSpPr>
        <p:spPr>
          <a:xfrm>
            <a:off x="5334000" y="3810000"/>
            <a:ext cx="3429000" cy="2209800"/>
          </a:xfrm>
        </p:spPr>
        <p:txBody>
          <a:bodyPr/>
          <a:lstStyle/>
          <a:p>
            <a:r>
              <a:rPr lang="en-US" altLang="en-US" sz="2600" dirty="0"/>
              <a:t>The color of the light is determined by the fall of the electron and hence energy level of the photon</a:t>
            </a:r>
          </a:p>
        </p:txBody>
      </p:sp>
    </p:spTree>
    <p:extLst>
      <p:ext uri="{BB962C8B-B14F-4D97-AF65-F5344CB8AC3E}">
        <p14:creationId xmlns:p14="http://schemas.microsoft.com/office/powerpoint/2010/main" val="39082342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b="1"/>
              <a:t>Kinds of LEDs</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905000"/>
            <a:ext cx="76676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7606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b="1"/>
              <a:t>How to Connect a LED:</a:t>
            </a:r>
            <a:endParaRPr lang="en-US" altLang="en-US"/>
          </a:p>
        </p:txBody>
      </p:sp>
      <p:sp>
        <p:nvSpPr>
          <p:cNvPr id="29699" name="Rectangle 3"/>
          <p:cNvSpPr>
            <a:spLocks noGrp="1" noChangeArrowheads="1"/>
          </p:cNvSpPr>
          <p:nvPr>
            <p:ph type="body" idx="1"/>
          </p:nvPr>
        </p:nvSpPr>
        <p:spPr/>
        <p:txBody>
          <a:bodyPr/>
          <a:lstStyle/>
          <a:p>
            <a:r>
              <a:rPr lang="en-US" altLang="en-US"/>
              <a:t>Requires 1.5~2.5V and 10 mA</a:t>
            </a:r>
          </a:p>
          <a:p>
            <a:r>
              <a:rPr lang="en-US" altLang="en-US"/>
              <a:t>To prevent overloading, use resistor 470 </a:t>
            </a:r>
            <a:r>
              <a:rPr lang="el-GR" altLang="en-US"/>
              <a:t>Ω</a:t>
            </a:r>
            <a:r>
              <a:rPr lang="en-US" altLang="en-US"/>
              <a:t>  </a:t>
            </a:r>
          </a:p>
          <a:p>
            <a:endParaRPr lang="en-US" altLang="en-US"/>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819400"/>
            <a:ext cx="23939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0778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b="1"/>
              <a:t>How to Connect a LED:</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2362200"/>
            <a:ext cx="675322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878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b="1"/>
              <a:t>Connect LED to BS2</a:t>
            </a:r>
            <a:endParaRPr lang="en-US" altLang="en-US"/>
          </a:p>
        </p:txBody>
      </p:sp>
      <p:sp>
        <p:nvSpPr>
          <p:cNvPr id="30723" name="Rectangle 3"/>
          <p:cNvSpPr>
            <a:spLocks noGrp="1" noChangeArrowheads="1"/>
          </p:cNvSpPr>
          <p:nvPr>
            <p:ph type="body" idx="1"/>
          </p:nvPr>
        </p:nvSpPr>
        <p:spPr>
          <a:xfrm>
            <a:off x="566738" y="1752600"/>
            <a:ext cx="4005262" cy="4267200"/>
          </a:xfrm>
        </p:spPr>
        <p:txBody>
          <a:bodyPr/>
          <a:lstStyle/>
          <a:p>
            <a:r>
              <a:rPr lang="en-US" altLang="en-US"/>
              <a:t>LED is on when P0 is high</a:t>
            </a:r>
          </a:p>
          <a:p>
            <a:endParaRPr lang="en-US" altLang="en-US"/>
          </a:p>
          <a:p>
            <a:endParaRPr lang="en-US" altLang="en-US"/>
          </a:p>
          <a:p>
            <a:r>
              <a:rPr lang="en-US" altLang="en-US"/>
              <a:t>LED is on when P1 is low</a:t>
            </a:r>
          </a:p>
          <a:p>
            <a:pPr>
              <a:buFont typeface="Wingdings" pitchFamily="2" charset="2"/>
              <a:buNone/>
            </a:pPr>
            <a:endParaRPr lang="en-US" altLang="en-US"/>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905000"/>
            <a:ext cx="25622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86200"/>
            <a:ext cx="24669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543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z="3400" b="1"/>
              <a:t>Connect Multiple LEDs to BS2</a:t>
            </a:r>
            <a:endParaRPr lang="en-US" altLang="en-US" sz="3400"/>
          </a:p>
        </p:txBody>
      </p:sp>
      <p:sp>
        <p:nvSpPr>
          <p:cNvPr id="31747" name="Rectangle 3"/>
          <p:cNvSpPr>
            <a:spLocks noGrp="1" noChangeArrowheads="1"/>
          </p:cNvSpPr>
          <p:nvPr>
            <p:ph type="body" idx="1"/>
          </p:nvPr>
        </p:nvSpPr>
        <p:spPr>
          <a:xfrm>
            <a:off x="566738" y="1752600"/>
            <a:ext cx="8001000" cy="1676400"/>
          </a:xfrm>
        </p:spPr>
        <p:txBody>
          <a:bodyPr/>
          <a:lstStyle/>
          <a:p>
            <a:r>
              <a:rPr lang="en-US" altLang="en-US"/>
              <a:t>8 LEDs are connected to BS2 each I/O pin (P0-P7) is allowed to sink 6.25mA</a:t>
            </a:r>
          </a:p>
          <a:p>
            <a:endParaRPr lang="en-US" altLang="en-US"/>
          </a:p>
        </p:txBody>
      </p:sp>
      <p:grpSp>
        <p:nvGrpSpPr>
          <p:cNvPr id="31750" name="Group 6"/>
          <p:cNvGrpSpPr>
            <a:grpSpLocks/>
          </p:cNvGrpSpPr>
          <p:nvPr/>
        </p:nvGrpSpPr>
        <p:grpSpPr bwMode="auto">
          <a:xfrm>
            <a:off x="4876800" y="2743200"/>
            <a:ext cx="2819400" cy="3400425"/>
            <a:chOff x="3072" y="1728"/>
            <a:chExt cx="1776" cy="2142"/>
          </a:xfrm>
        </p:grpSpPr>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1728"/>
              <a:ext cx="1752" cy="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Rectangle 5"/>
            <p:cNvSpPr>
              <a:spLocks noChangeArrowheads="1"/>
            </p:cNvSpPr>
            <p:nvPr/>
          </p:nvSpPr>
          <p:spPr bwMode="auto">
            <a:xfrm>
              <a:off x="4704" y="2064"/>
              <a:ext cx="144" cy="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317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4010025"/>
            <a:ext cx="3714750" cy="101917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2201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b="1"/>
              <a:t>Case Study: Blinking LED</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81225"/>
            <a:ext cx="37338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828800"/>
            <a:ext cx="341788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8035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b="1"/>
              <a:t>Case Study: Blinking LED</a:t>
            </a:r>
          </a:p>
        </p:txBody>
      </p:sp>
      <p:sp>
        <p:nvSpPr>
          <p:cNvPr id="39943" name="Rectangle 7"/>
          <p:cNvSpPr>
            <a:spLocks noGrp="1" noChangeArrowheads="1"/>
          </p:cNvSpPr>
          <p:nvPr>
            <p:ph type="body" idx="1"/>
          </p:nvPr>
        </p:nvSpPr>
        <p:spPr>
          <a:xfrm>
            <a:off x="566738" y="1752600"/>
            <a:ext cx="8001000" cy="533400"/>
          </a:xfrm>
        </p:spPr>
        <p:txBody>
          <a:bodyPr/>
          <a:lstStyle/>
          <a:p>
            <a:pPr>
              <a:lnSpc>
                <a:spcPct val="90000"/>
              </a:lnSpc>
            </a:pPr>
            <a:r>
              <a:rPr lang="en-US" altLang="en-US"/>
              <a:t>Pbasic program to make an LED blink</a:t>
            </a:r>
          </a:p>
        </p:txBody>
      </p:sp>
      <p:sp>
        <p:nvSpPr>
          <p:cNvPr id="39944" name="Rectangle 8"/>
          <p:cNvSpPr>
            <a:spLocks noChangeArrowheads="1"/>
          </p:cNvSpPr>
          <p:nvPr/>
        </p:nvSpPr>
        <p:spPr bwMode="auto">
          <a:xfrm>
            <a:off x="685800" y="2438400"/>
            <a:ext cx="7620000" cy="3352800"/>
          </a:xfrm>
          <a:prstGeom prst="rect">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b="1">
                <a:solidFill>
                  <a:schemeClr val="bg1"/>
                </a:solidFill>
              </a:rPr>
              <a:t>output 0</a:t>
            </a:r>
          </a:p>
          <a:p>
            <a:endParaRPr lang="en-US" altLang="en-US" sz="2400" b="1">
              <a:solidFill>
                <a:schemeClr val="bg1"/>
              </a:solidFill>
            </a:endParaRPr>
          </a:p>
          <a:p>
            <a:r>
              <a:rPr lang="en-US" altLang="en-US" sz="2400" b="1">
                <a:solidFill>
                  <a:schemeClr val="bg1"/>
                </a:solidFill>
              </a:rPr>
              <a:t>Main:</a:t>
            </a:r>
          </a:p>
          <a:p>
            <a:r>
              <a:rPr lang="en-US" altLang="en-US" sz="2400" b="1">
                <a:solidFill>
                  <a:schemeClr val="bg1"/>
                </a:solidFill>
              </a:rPr>
              <a:t>	low 0</a:t>
            </a:r>
          </a:p>
          <a:p>
            <a:r>
              <a:rPr lang="en-US" altLang="en-US" sz="2400" b="1">
                <a:solidFill>
                  <a:schemeClr val="bg1"/>
                </a:solidFill>
              </a:rPr>
              <a:t>	pause 1000</a:t>
            </a:r>
          </a:p>
          <a:p>
            <a:r>
              <a:rPr lang="en-US" altLang="en-US" sz="2400" b="1">
                <a:solidFill>
                  <a:schemeClr val="bg1"/>
                </a:solidFill>
              </a:rPr>
              <a:t>	high 0</a:t>
            </a:r>
          </a:p>
          <a:p>
            <a:r>
              <a:rPr lang="en-US" altLang="en-US" sz="2400" b="1">
                <a:solidFill>
                  <a:schemeClr val="bg1"/>
                </a:solidFill>
              </a:rPr>
              <a:t>	pause 1000</a:t>
            </a:r>
          </a:p>
          <a:p>
            <a:r>
              <a:rPr lang="en-US" altLang="en-US" sz="2400" b="1">
                <a:solidFill>
                  <a:schemeClr val="bg1"/>
                </a:solidFill>
              </a:rPr>
              <a:t>goto Main</a:t>
            </a:r>
          </a:p>
        </p:txBody>
      </p:sp>
      <p:sp>
        <p:nvSpPr>
          <p:cNvPr id="39945" name="Line 9"/>
          <p:cNvSpPr>
            <a:spLocks noChangeShapeType="1"/>
          </p:cNvSpPr>
          <p:nvPr/>
        </p:nvSpPr>
        <p:spPr bwMode="auto">
          <a:xfrm>
            <a:off x="2362200" y="2895600"/>
            <a:ext cx="22098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46" name="Text Box 10"/>
          <p:cNvSpPr txBox="1">
            <a:spLocks noChangeArrowheads="1"/>
          </p:cNvSpPr>
          <p:nvPr/>
        </p:nvSpPr>
        <p:spPr bwMode="auto">
          <a:xfrm>
            <a:off x="4724400" y="2667000"/>
            <a:ext cx="297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Make pin0 an output</a:t>
            </a:r>
          </a:p>
        </p:txBody>
      </p:sp>
      <p:sp>
        <p:nvSpPr>
          <p:cNvPr id="39947" name="Line 11"/>
          <p:cNvSpPr>
            <a:spLocks noChangeShapeType="1"/>
          </p:cNvSpPr>
          <p:nvPr/>
        </p:nvSpPr>
        <p:spPr bwMode="auto">
          <a:xfrm>
            <a:off x="1905000" y="3581400"/>
            <a:ext cx="2667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48" name="Text Box 12"/>
          <p:cNvSpPr txBox="1">
            <a:spLocks noChangeArrowheads="1"/>
          </p:cNvSpPr>
          <p:nvPr/>
        </p:nvSpPr>
        <p:spPr bwMode="auto">
          <a:xfrm>
            <a:off x="4724400" y="3352800"/>
            <a:ext cx="297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Loop begins here</a:t>
            </a:r>
          </a:p>
        </p:txBody>
      </p:sp>
      <p:sp>
        <p:nvSpPr>
          <p:cNvPr id="39949" name="Line 13"/>
          <p:cNvSpPr>
            <a:spLocks noChangeShapeType="1"/>
          </p:cNvSpPr>
          <p:nvPr/>
        </p:nvSpPr>
        <p:spPr bwMode="auto">
          <a:xfrm>
            <a:off x="2743200" y="3962400"/>
            <a:ext cx="18288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0" name="Text Box 14"/>
          <p:cNvSpPr txBox="1">
            <a:spLocks noChangeArrowheads="1"/>
          </p:cNvSpPr>
          <p:nvPr/>
        </p:nvSpPr>
        <p:spPr bwMode="auto">
          <a:xfrm>
            <a:off x="4724400" y="37480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Turn LED on</a:t>
            </a:r>
          </a:p>
        </p:txBody>
      </p:sp>
      <p:sp>
        <p:nvSpPr>
          <p:cNvPr id="39951" name="Text Box 15"/>
          <p:cNvSpPr txBox="1">
            <a:spLocks noChangeArrowheads="1"/>
          </p:cNvSpPr>
          <p:nvPr/>
        </p:nvSpPr>
        <p:spPr bwMode="auto">
          <a:xfrm>
            <a:off x="4724400" y="41290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Pause for 1 sec</a:t>
            </a:r>
          </a:p>
        </p:txBody>
      </p:sp>
      <p:sp>
        <p:nvSpPr>
          <p:cNvPr id="39952" name="Text Box 16"/>
          <p:cNvSpPr txBox="1">
            <a:spLocks noChangeArrowheads="1"/>
          </p:cNvSpPr>
          <p:nvPr/>
        </p:nvSpPr>
        <p:spPr bwMode="auto">
          <a:xfrm>
            <a:off x="4724400" y="44338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Turn LED off</a:t>
            </a:r>
          </a:p>
        </p:txBody>
      </p:sp>
      <p:sp>
        <p:nvSpPr>
          <p:cNvPr id="39953" name="Text Box 17"/>
          <p:cNvSpPr txBox="1">
            <a:spLocks noChangeArrowheads="1"/>
          </p:cNvSpPr>
          <p:nvPr/>
        </p:nvSpPr>
        <p:spPr bwMode="auto">
          <a:xfrm>
            <a:off x="4724400" y="48148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Pause for 1 sec</a:t>
            </a:r>
          </a:p>
        </p:txBody>
      </p:sp>
      <p:sp>
        <p:nvSpPr>
          <p:cNvPr id="39954" name="Text Box 18"/>
          <p:cNvSpPr txBox="1">
            <a:spLocks noChangeArrowheads="1"/>
          </p:cNvSpPr>
          <p:nvPr/>
        </p:nvSpPr>
        <p:spPr bwMode="auto">
          <a:xfrm>
            <a:off x="4724400" y="5195888"/>
            <a:ext cx="3657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chemeClr val="accent2"/>
                </a:solidFill>
              </a:rPr>
              <a:t>Go back to beginning of loop</a:t>
            </a:r>
          </a:p>
        </p:txBody>
      </p:sp>
      <p:sp>
        <p:nvSpPr>
          <p:cNvPr id="39955" name="Line 19"/>
          <p:cNvSpPr>
            <a:spLocks noChangeShapeType="1"/>
          </p:cNvSpPr>
          <p:nvPr/>
        </p:nvSpPr>
        <p:spPr bwMode="auto">
          <a:xfrm>
            <a:off x="2590800" y="5410200"/>
            <a:ext cx="19812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6" name="Line 20"/>
          <p:cNvSpPr>
            <a:spLocks noChangeShapeType="1"/>
          </p:cNvSpPr>
          <p:nvPr/>
        </p:nvSpPr>
        <p:spPr bwMode="auto">
          <a:xfrm>
            <a:off x="3810000" y="5029200"/>
            <a:ext cx="762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7" name="Line 21"/>
          <p:cNvSpPr>
            <a:spLocks noChangeShapeType="1"/>
          </p:cNvSpPr>
          <p:nvPr/>
        </p:nvSpPr>
        <p:spPr bwMode="auto">
          <a:xfrm>
            <a:off x="2971800" y="4648200"/>
            <a:ext cx="16002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8" name="Line 22"/>
          <p:cNvSpPr>
            <a:spLocks noChangeShapeType="1"/>
          </p:cNvSpPr>
          <p:nvPr/>
        </p:nvSpPr>
        <p:spPr bwMode="auto">
          <a:xfrm>
            <a:off x="3810000" y="4343400"/>
            <a:ext cx="762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16441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44"/>
                                        </p:tgtEl>
                                        <p:attrNameLst>
                                          <p:attrName>style.visibility</p:attrName>
                                        </p:attrNameLst>
                                      </p:cBhvr>
                                      <p:to>
                                        <p:strVal val="visible"/>
                                      </p:to>
                                    </p:set>
                                    <p:anim calcmode="lin" valueType="num">
                                      <p:cBhvr additive="base">
                                        <p:cTn id="7" dur="500" fill="hold"/>
                                        <p:tgtEl>
                                          <p:spTgt spid="39944"/>
                                        </p:tgtEl>
                                        <p:attrNameLst>
                                          <p:attrName>ppt_x</p:attrName>
                                        </p:attrNameLst>
                                      </p:cBhvr>
                                      <p:tavLst>
                                        <p:tav tm="0">
                                          <p:val>
                                            <p:strVal val="#ppt_x"/>
                                          </p:val>
                                        </p:tav>
                                        <p:tav tm="100000">
                                          <p:val>
                                            <p:strVal val="#ppt_x"/>
                                          </p:val>
                                        </p:tav>
                                      </p:tavLst>
                                    </p:anim>
                                    <p:anim calcmode="lin" valueType="num">
                                      <p:cBhvr additive="base">
                                        <p:cTn id="8" dur="500" fill="hold"/>
                                        <p:tgtEl>
                                          <p:spTgt spid="399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9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5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9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9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9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P spid="39945" grpId="0" animBg="1"/>
      <p:bldP spid="39946" grpId="0"/>
      <p:bldP spid="39947" grpId="0" animBg="1"/>
      <p:bldP spid="39948" grpId="0"/>
      <p:bldP spid="39949" grpId="0" animBg="1"/>
      <p:bldP spid="39950" grpId="0"/>
      <p:bldP spid="39951" grpId="0"/>
      <p:bldP spid="39952" grpId="0"/>
      <p:bldP spid="39953" grpId="0"/>
      <p:bldP spid="39954" grpId="0"/>
      <p:bldP spid="39955" grpId="0" animBg="1"/>
      <p:bldP spid="39956" grpId="0" animBg="1"/>
      <p:bldP spid="39957" grpId="0" animBg="1"/>
      <p:bldP spid="399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Electron-hole pair interaction</a:t>
            </a:r>
            <a:endParaRPr lang="en-US" dirty="0"/>
          </a:p>
        </p:txBody>
      </p:sp>
      <p:sp>
        <p:nvSpPr>
          <p:cNvPr id="2" name="Content Placeholder 1"/>
          <p:cNvSpPr>
            <a:spLocks noGrp="1"/>
          </p:cNvSpPr>
          <p:nvPr>
            <p:ph idx="1"/>
          </p:nvPr>
        </p:nvSpPr>
        <p:spPr/>
        <p:txBody>
          <a:bodyPr/>
          <a:lstStyle/>
          <a:p>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79248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304800" y="3810000"/>
            <a:ext cx="7772400" cy="1460500"/>
          </a:xfrm>
          <a:prstGeom prst="rect">
            <a:avLst/>
          </a:prstGeom>
          <a:ln/>
        </p:spPr>
        <p:txBody>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altLang="en-US" smtClean="0"/>
              <a:t>With free electrons breaking off covalent bonds, holes are generated.</a:t>
            </a:r>
          </a:p>
          <a:p>
            <a:r>
              <a:rPr lang="en-US" altLang="en-US" smtClean="0"/>
              <a:t>Holes can be filled by absorbing other free electrons, so effectively there is a flow of charge carriers.</a:t>
            </a:r>
            <a:endParaRPr lang="en-US" altLang="en-US" dirty="0"/>
          </a:p>
        </p:txBody>
      </p:sp>
    </p:spTree>
    <p:extLst>
      <p:ext uri="{BB962C8B-B14F-4D97-AF65-F5344CB8AC3E}">
        <p14:creationId xmlns:p14="http://schemas.microsoft.com/office/powerpoint/2010/main" val="30302104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b="1"/>
              <a:t>Experiments</a:t>
            </a:r>
          </a:p>
        </p:txBody>
      </p:sp>
      <p:sp>
        <p:nvSpPr>
          <p:cNvPr id="36867" name="Rectangle 3"/>
          <p:cNvSpPr>
            <a:spLocks noGrp="1" noChangeArrowheads="1"/>
          </p:cNvSpPr>
          <p:nvPr>
            <p:ph type="body" idx="1"/>
          </p:nvPr>
        </p:nvSpPr>
        <p:spPr/>
        <p:txBody>
          <a:bodyPr/>
          <a:lstStyle/>
          <a:p>
            <a:pPr marL="571500" indent="-571500"/>
            <a:r>
              <a:rPr lang="en-US" altLang="en-US"/>
              <a:t>Flash an LED</a:t>
            </a:r>
          </a:p>
          <a:p>
            <a:pPr marL="1347788" lvl="2" indent="-438150">
              <a:buFont typeface="Wingdings" pitchFamily="2" charset="2"/>
              <a:buAutoNum type="arabicPeriod"/>
            </a:pPr>
            <a:r>
              <a:rPr lang="en-US" altLang="en-US"/>
              <a:t>Single LED</a:t>
            </a:r>
          </a:p>
          <a:p>
            <a:pPr marL="1347788" lvl="2" indent="-438150">
              <a:buFont typeface="Wingdings" pitchFamily="2" charset="2"/>
              <a:buAutoNum type="arabicPeriod"/>
            </a:pPr>
            <a:r>
              <a:rPr lang="en-US" altLang="en-US"/>
              <a:t>Multiple LEDs</a:t>
            </a:r>
          </a:p>
          <a:p>
            <a:pPr marL="571500" indent="-571500"/>
            <a:r>
              <a:rPr lang="en-US" altLang="en-US"/>
              <a:t>Traffic Light by use of LEDs</a:t>
            </a:r>
          </a:p>
        </p:txBody>
      </p:sp>
    </p:spTree>
    <p:extLst>
      <p:ext uri="{BB962C8B-B14F-4D97-AF65-F5344CB8AC3E}">
        <p14:creationId xmlns:p14="http://schemas.microsoft.com/office/powerpoint/2010/main" val="23517296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Diode as a Rectifier</a:t>
            </a:r>
            <a:endParaRPr lang="en-US" dirty="0"/>
          </a:p>
        </p:txBody>
      </p:sp>
      <p:sp>
        <p:nvSpPr>
          <p:cNvPr id="3" name="Content Placeholder 2"/>
          <p:cNvSpPr>
            <a:spLocks noGrp="1"/>
          </p:cNvSpPr>
          <p:nvPr>
            <p:ph idx="1"/>
          </p:nvPr>
        </p:nvSpPr>
        <p:spPr/>
        <p:txBody>
          <a:bodyPr/>
          <a:lstStyle/>
          <a:p>
            <a:r>
              <a:rPr lang="en-US" dirty="0" smtClean="0"/>
              <a:t>Half wave rectifier</a:t>
            </a:r>
          </a:p>
          <a:p>
            <a:r>
              <a:rPr lang="en-US" dirty="0" smtClean="0"/>
              <a:t>Full wave Rectifier- center Tap &amp; Bridge Rectifier</a:t>
            </a:r>
            <a:endParaRPr lang="en-US" dirty="0"/>
          </a:p>
        </p:txBody>
      </p:sp>
    </p:spTree>
    <p:extLst>
      <p:ext uri="{BB962C8B-B14F-4D97-AF65-F5344CB8AC3E}">
        <p14:creationId xmlns:p14="http://schemas.microsoft.com/office/powerpoint/2010/main" val="34712853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p:cNvSpPr>
            <a:spLocks noGrp="1" noChangeArrowheads="1"/>
          </p:cNvSpPr>
          <p:nvPr>
            <p:ph type="title"/>
          </p:nvPr>
        </p:nvSpPr>
        <p:spPr/>
        <p:txBody>
          <a:bodyPr/>
          <a:lstStyle/>
          <a:p>
            <a:r>
              <a:rPr lang="en-US" altLang="en-US" sz="3600"/>
              <a:t>Single-Phase Half-Wave Rectifier</a:t>
            </a:r>
          </a:p>
        </p:txBody>
      </p:sp>
      <p:pic>
        <p:nvPicPr>
          <p:cNvPr id="2053" name="Picture 5" descr="scan000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2057400"/>
            <a:ext cx="6781800" cy="3632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113329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p:txBody>
          <a:bodyPr/>
          <a:lstStyle/>
          <a:p>
            <a:r>
              <a:rPr lang="en-US" altLang="en-US" sz="3600"/>
              <a:t>Waveforms</a:t>
            </a:r>
          </a:p>
        </p:txBody>
      </p:sp>
      <p:pic>
        <p:nvPicPr>
          <p:cNvPr id="5125" name="Picture 5" descr="scan000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rot="21540000">
            <a:off x="2514600" y="1295400"/>
            <a:ext cx="4224338" cy="5181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93174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Grp="1" noChangeArrowheads="1"/>
          </p:cNvSpPr>
          <p:nvPr>
            <p:ph type="title"/>
          </p:nvPr>
        </p:nvSpPr>
        <p:spPr/>
        <p:txBody>
          <a:bodyPr/>
          <a:lstStyle/>
          <a:p>
            <a:r>
              <a:rPr lang="en-US" altLang="en-US" sz="3600"/>
              <a:t>Single-Phase Half-Wave Rectifier</a:t>
            </a:r>
          </a:p>
        </p:txBody>
      </p:sp>
      <p:pic>
        <p:nvPicPr>
          <p:cNvPr id="65543" name="Picture 7" descr="scan000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rot="21540000">
            <a:off x="4762500" y="1524000"/>
            <a:ext cx="3725863"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4" name="Picture 8" descr="scan000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228600" y="2659063"/>
            <a:ext cx="4343400" cy="2327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341961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5"/>
          <p:cNvSpPr>
            <a:spLocks noGrp="1" noChangeArrowheads="1"/>
          </p:cNvSpPr>
          <p:nvPr>
            <p:ph type="title"/>
          </p:nvPr>
        </p:nvSpPr>
        <p:spPr/>
        <p:txBody>
          <a:bodyPr/>
          <a:lstStyle/>
          <a:p>
            <a:r>
              <a:rPr lang="en-US" altLang="en-US" sz="3600"/>
              <a:t>Performance Parameters</a:t>
            </a:r>
          </a:p>
        </p:txBody>
      </p:sp>
      <p:sp>
        <p:nvSpPr>
          <p:cNvPr id="69638" name="Rectangle 6"/>
          <p:cNvSpPr>
            <a:spLocks noGrp="1" noChangeArrowheads="1"/>
          </p:cNvSpPr>
          <p:nvPr>
            <p:ph type="body" idx="1"/>
          </p:nvPr>
        </p:nvSpPr>
        <p:spPr/>
        <p:txBody>
          <a:bodyPr/>
          <a:lstStyle/>
          <a:p>
            <a:r>
              <a:rPr lang="en-US" altLang="en-US"/>
              <a:t>Average value of the output voltage, V</a:t>
            </a:r>
            <a:r>
              <a:rPr lang="en-US" altLang="en-US" baseline="-25000"/>
              <a:t>dc</a:t>
            </a:r>
            <a:endParaRPr lang="en-US" altLang="en-US"/>
          </a:p>
          <a:p>
            <a:r>
              <a:rPr lang="en-US" altLang="en-US"/>
              <a:t>Average value of the output current, I</a:t>
            </a:r>
            <a:r>
              <a:rPr lang="en-US" altLang="en-US" baseline="-25000"/>
              <a:t>dc</a:t>
            </a:r>
            <a:endParaRPr lang="en-US" altLang="en-US"/>
          </a:p>
          <a:p>
            <a:r>
              <a:rPr lang="en-US" altLang="en-US"/>
              <a:t>Output dc power, P</a:t>
            </a:r>
            <a:r>
              <a:rPr lang="en-US" altLang="en-US" baseline="-25000"/>
              <a:t>dc</a:t>
            </a:r>
            <a:endParaRPr lang="en-US" altLang="en-US"/>
          </a:p>
          <a:p>
            <a:pPr lvl="1"/>
            <a:r>
              <a:rPr lang="en-US" altLang="en-US"/>
              <a:t>P</a:t>
            </a:r>
            <a:r>
              <a:rPr lang="en-US" altLang="en-US" baseline="-25000"/>
              <a:t>dc</a:t>
            </a:r>
            <a:r>
              <a:rPr lang="en-US" altLang="en-US"/>
              <a:t> = V</a:t>
            </a:r>
            <a:r>
              <a:rPr lang="en-US" altLang="en-US" baseline="-25000"/>
              <a:t>dc</a:t>
            </a:r>
            <a:r>
              <a:rPr lang="en-US" altLang="en-US"/>
              <a:t>I</a:t>
            </a:r>
            <a:r>
              <a:rPr lang="en-US" altLang="en-US" baseline="-25000"/>
              <a:t>dc</a:t>
            </a:r>
            <a:endParaRPr lang="en-US" altLang="en-US"/>
          </a:p>
          <a:p>
            <a:r>
              <a:rPr lang="en-US" altLang="en-US"/>
              <a:t>rms value of the output voltage, V</a:t>
            </a:r>
            <a:r>
              <a:rPr lang="en-US" altLang="en-US" baseline="-25000"/>
              <a:t>rms</a:t>
            </a:r>
          </a:p>
          <a:p>
            <a:r>
              <a:rPr lang="en-US" altLang="en-US"/>
              <a:t>Output ac power, P</a:t>
            </a:r>
            <a:r>
              <a:rPr lang="en-US" altLang="en-US" baseline="-25000"/>
              <a:t>ac</a:t>
            </a:r>
            <a:endParaRPr lang="en-US" altLang="en-US"/>
          </a:p>
          <a:p>
            <a:pPr lvl="1"/>
            <a:r>
              <a:rPr lang="en-US" altLang="en-US"/>
              <a:t>P</a:t>
            </a:r>
            <a:r>
              <a:rPr lang="en-US" altLang="en-US" baseline="-25000"/>
              <a:t>ac</a:t>
            </a:r>
            <a:r>
              <a:rPr lang="en-US" altLang="en-US"/>
              <a:t> = V</a:t>
            </a:r>
            <a:r>
              <a:rPr lang="en-US" altLang="en-US" baseline="-25000"/>
              <a:t>rms</a:t>
            </a:r>
            <a:r>
              <a:rPr lang="en-US" altLang="en-US"/>
              <a:t>I</a:t>
            </a:r>
            <a:r>
              <a:rPr lang="en-US" altLang="en-US" baseline="-25000"/>
              <a:t>rms</a:t>
            </a:r>
            <a:endParaRPr lang="en-US" altLang="en-US"/>
          </a:p>
          <a:p>
            <a:endParaRPr lang="en-US" altLang="en-US"/>
          </a:p>
        </p:txBody>
      </p:sp>
    </p:spTree>
    <p:extLst>
      <p:ext uri="{BB962C8B-B14F-4D97-AF65-F5344CB8AC3E}">
        <p14:creationId xmlns:p14="http://schemas.microsoft.com/office/powerpoint/2010/main" val="11430399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z="3600"/>
              <a:t>Performance Parameters (continued)</a:t>
            </a:r>
          </a:p>
        </p:txBody>
      </p:sp>
      <p:sp>
        <p:nvSpPr>
          <p:cNvPr id="72707" name="Rectangle 3"/>
          <p:cNvSpPr>
            <a:spLocks noGrp="1" noChangeArrowheads="1"/>
          </p:cNvSpPr>
          <p:nvPr>
            <p:ph type="body" idx="1"/>
          </p:nvPr>
        </p:nvSpPr>
        <p:spPr/>
        <p:txBody>
          <a:bodyPr/>
          <a:lstStyle/>
          <a:p>
            <a:pPr>
              <a:lnSpc>
                <a:spcPct val="90000"/>
              </a:lnSpc>
            </a:pPr>
            <a:r>
              <a:rPr lang="en-US" altLang="en-US"/>
              <a:t>Efficiency, </a:t>
            </a:r>
            <a:r>
              <a:rPr lang="el-GR" altLang="en-US">
                <a:cs typeface="Arial" charset="0"/>
              </a:rPr>
              <a:t>η</a:t>
            </a:r>
            <a:endParaRPr lang="en-US" altLang="en-US">
              <a:cs typeface="Arial" charset="0"/>
            </a:endParaRPr>
          </a:p>
          <a:p>
            <a:pPr lvl="1">
              <a:lnSpc>
                <a:spcPct val="90000"/>
              </a:lnSpc>
            </a:pPr>
            <a:r>
              <a:rPr lang="el-GR" altLang="en-US">
                <a:cs typeface="Arial" charset="0"/>
              </a:rPr>
              <a:t>η</a:t>
            </a:r>
            <a:r>
              <a:rPr lang="en-US" altLang="en-US">
                <a:cs typeface="Arial" charset="0"/>
              </a:rPr>
              <a:t> = P</a:t>
            </a:r>
            <a:r>
              <a:rPr lang="en-US" altLang="en-US" baseline="-25000">
                <a:cs typeface="Arial" charset="0"/>
              </a:rPr>
              <a:t>dc</a:t>
            </a:r>
            <a:r>
              <a:rPr lang="en-US" altLang="en-US">
                <a:cs typeface="Arial" charset="0"/>
              </a:rPr>
              <a:t>/P</a:t>
            </a:r>
            <a:r>
              <a:rPr lang="en-US" altLang="en-US" baseline="-25000">
                <a:cs typeface="Arial" charset="0"/>
              </a:rPr>
              <a:t>ac</a:t>
            </a:r>
            <a:endParaRPr lang="en-US" altLang="en-US">
              <a:cs typeface="Arial" charset="0"/>
            </a:endParaRPr>
          </a:p>
          <a:p>
            <a:pPr>
              <a:lnSpc>
                <a:spcPct val="90000"/>
              </a:lnSpc>
            </a:pPr>
            <a:r>
              <a:rPr lang="en-US" altLang="en-US">
                <a:cs typeface="Arial" charset="0"/>
              </a:rPr>
              <a:t>Effective (rms) value of the ac component of the output voltage, V</a:t>
            </a:r>
            <a:r>
              <a:rPr lang="en-US" altLang="en-US" baseline="-25000">
                <a:cs typeface="Arial" charset="0"/>
              </a:rPr>
              <a:t>ac</a:t>
            </a:r>
            <a:endParaRPr lang="en-US" altLang="en-US">
              <a:cs typeface="Arial" charset="0"/>
            </a:endParaRPr>
          </a:p>
          <a:p>
            <a:pPr lvl="1">
              <a:lnSpc>
                <a:spcPct val="90000"/>
              </a:lnSpc>
            </a:pPr>
            <a:r>
              <a:rPr lang="en-US" altLang="en-US">
                <a:cs typeface="Arial" charset="0"/>
              </a:rPr>
              <a:t>V</a:t>
            </a:r>
            <a:r>
              <a:rPr lang="en-US" altLang="en-US" baseline="-25000">
                <a:cs typeface="Arial" charset="0"/>
              </a:rPr>
              <a:t>ac</a:t>
            </a:r>
            <a:r>
              <a:rPr lang="en-US" altLang="en-US">
                <a:cs typeface="Arial" charset="0"/>
              </a:rPr>
              <a:t> = </a:t>
            </a:r>
            <a:r>
              <a:rPr lang="en-US" altLang="en-US">
                <a:cs typeface="Arial" charset="0"/>
                <a:sym typeface="Symbol" pitchFamily="18" charset="2"/>
              </a:rPr>
              <a:t>V</a:t>
            </a:r>
            <a:r>
              <a:rPr lang="en-US" altLang="en-US" baseline="-25000">
                <a:cs typeface="Arial" charset="0"/>
                <a:sym typeface="Symbol" pitchFamily="18" charset="2"/>
              </a:rPr>
              <a:t>rms</a:t>
            </a:r>
            <a:r>
              <a:rPr lang="en-US" altLang="en-US" baseline="30000">
                <a:cs typeface="Arial" charset="0"/>
                <a:sym typeface="Symbol" pitchFamily="18" charset="2"/>
              </a:rPr>
              <a:t>2</a:t>
            </a:r>
            <a:r>
              <a:rPr lang="en-US" altLang="en-US">
                <a:cs typeface="Arial" charset="0"/>
                <a:sym typeface="Symbol" pitchFamily="18" charset="2"/>
              </a:rPr>
              <a:t> – V</a:t>
            </a:r>
            <a:r>
              <a:rPr lang="en-US" altLang="en-US" baseline="-25000">
                <a:cs typeface="Arial" charset="0"/>
                <a:sym typeface="Symbol" pitchFamily="18" charset="2"/>
              </a:rPr>
              <a:t>dc</a:t>
            </a:r>
            <a:r>
              <a:rPr lang="en-US" altLang="en-US" baseline="30000">
                <a:cs typeface="Arial" charset="0"/>
                <a:sym typeface="Symbol" pitchFamily="18" charset="2"/>
              </a:rPr>
              <a:t>2</a:t>
            </a:r>
          </a:p>
          <a:p>
            <a:pPr>
              <a:lnSpc>
                <a:spcPct val="90000"/>
              </a:lnSpc>
            </a:pPr>
            <a:r>
              <a:rPr lang="en-US" altLang="en-US">
                <a:cs typeface="Arial" charset="0"/>
                <a:sym typeface="Symbol" pitchFamily="18" charset="2"/>
              </a:rPr>
              <a:t>Form factor, FF</a:t>
            </a:r>
          </a:p>
          <a:p>
            <a:pPr lvl="1">
              <a:lnSpc>
                <a:spcPct val="90000"/>
              </a:lnSpc>
            </a:pPr>
            <a:r>
              <a:rPr lang="en-US" altLang="en-US">
                <a:cs typeface="Arial" charset="0"/>
                <a:sym typeface="Symbol" pitchFamily="18" charset="2"/>
              </a:rPr>
              <a:t>FF = V</a:t>
            </a:r>
            <a:r>
              <a:rPr lang="en-US" altLang="en-US" baseline="-25000">
                <a:cs typeface="Arial" charset="0"/>
                <a:sym typeface="Symbol" pitchFamily="18" charset="2"/>
              </a:rPr>
              <a:t>rms</a:t>
            </a:r>
            <a:r>
              <a:rPr lang="en-US" altLang="en-US">
                <a:cs typeface="Arial" charset="0"/>
                <a:sym typeface="Symbol" pitchFamily="18" charset="2"/>
              </a:rPr>
              <a:t>/V</a:t>
            </a:r>
            <a:r>
              <a:rPr lang="en-US" altLang="en-US" baseline="-25000">
                <a:cs typeface="Arial" charset="0"/>
                <a:sym typeface="Symbol" pitchFamily="18" charset="2"/>
              </a:rPr>
              <a:t>dc</a:t>
            </a:r>
            <a:endParaRPr lang="en-US" altLang="en-US">
              <a:cs typeface="Arial" charset="0"/>
              <a:sym typeface="Symbol" pitchFamily="18" charset="2"/>
            </a:endParaRPr>
          </a:p>
          <a:p>
            <a:pPr>
              <a:lnSpc>
                <a:spcPct val="90000"/>
              </a:lnSpc>
            </a:pPr>
            <a:r>
              <a:rPr lang="en-US" altLang="en-US">
                <a:cs typeface="Arial" charset="0"/>
                <a:sym typeface="Symbol" pitchFamily="18" charset="2"/>
              </a:rPr>
              <a:t>Ripple factor, RF</a:t>
            </a:r>
          </a:p>
          <a:p>
            <a:pPr lvl="1">
              <a:lnSpc>
                <a:spcPct val="90000"/>
              </a:lnSpc>
            </a:pPr>
            <a:r>
              <a:rPr lang="en-US" altLang="en-US">
                <a:cs typeface="Arial" charset="0"/>
                <a:sym typeface="Symbol" pitchFamily="18" charset="2"/>
              </a:rPr>
              <a:t>RF = V</a:t>
            </a:r>
            <a:r>
              <a:rPr lang="en-US" altLang="en-US" baseline="-25000">
                <a:cs typeface="Arial" charset="0"/>
                <a:sym typeface="Symbol" pitchFamily="18" charset="2"/>
              </a:rPr>
              <a:t>ac</a:t>
            </a:r>
            <a:r>
              <a:rPr lang="en-US" altLang="en-US">
                <a:cs typeface="Arial" charset="0"/>
                <a:sym typeface="Symbol" pitchFamily="18" charset="2"/>
              </a:rPr>
              <a:t>/V</a:t>
            </a:r>
            <a:r>
              <a:rPr lang="en-US" altLang="en-US" baseline="-25000">
                <a:cs typeface="Arial" charset="0"/>
                <a:sym typeface="Symbol" pitchFamily="18" charset="2"/>
              </a:rPr>
              <a:t>dc</a:t>
            </a:r>
            <a:endParaRPr lang="en-US" altLang="en-US">
              <a:cs typeface="Arial" charset="0"/>
              <a:sym typeface="Symbol" pitchFamily="18" charset="2"/>
            </a:endParaRPr>
          </a:p>
        </p:txBody>
      </p:sp>
      <p:sp>
        <p:nvSpPr>
          <p:cNvPr id="72708" name="Line 4"/>
          <p:cNvSpPr>
            <a:spLocks noChangeShapeType="1"/>
          </p:cNvSpPr>
          <p:nvPr/>
        </p:nvSpPr>
        <p:spPr bwMode="auto">
          <a:xfrm>
            <a:off x="2362200" y="35814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078171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3600"/>
              <a:t>Performance Parameters (continued)</a:t>
            </a:r>
          </a:p>
        </p:txBody>
      </p:sp>
      <p:sp>
        <p:nvSpPr>
          <p:cNvPr id="73731" name="Rectangle 3"/>
          <p:cNvSpPr>
            <a:spLocks noGrp="1" noChangeArrowheads="1"/>
          </p:cNvSpPr>
          <p:nvPr>
            <p:ph type="body" sz="half" idx="1"/>
          </p:nvPr>
        </p:nvSpPr>
        <p:spPr>
          <a:xfrm>
            <a:off x="457200" y="1600200"/>
            <a:ext cx="7924800" cy="4525963"/>
          </a:xfrm>
        </p:spPr>
        <p:txBody>
          <a:bodyPr/>
          <a:lstStyle/>
          <a:p>
            <a:r>
              <a:rPr lang="en-US" altLang="en-US"/>
              <a:t>Alternate form for ripple factor</a:t>
            </a:r>
          </a:p>
          <a:p>
            <a:endParaRPr lang="en-US" altLang="en-US" sz="2800"/>
          </a:p>
          <a:p>
            <a:endParaRPr lang="en-US" altLang="en-US" sz="2800"/>
          </a:p>
          <a:p>
            <a:endParaRPr lang="en-US" altLang="en-US" sz="2800"/>
          </a:p>
          <a:p>
            <a:r>
              <a:rPr lang="en-US" altLang="en-US"/>
              <a:t>Transformer utilization factor, TUF</a:t>
            </a:r>
          </a:p>
          <a:p>
            <a:pPr lvl="1"/>
            <a:r>
              <a:rPr lang="en-US" altLang="en-US"/>
              <a:t>TUF = P</a:t>
            </a:r>
            <a:r>
              <a:rPr lang="en-US" altLang="en-US" baseline="-25000"/>
              <a:t>dc</a:t>
            </a:r>
            <a:r>
              <a:rPr lang="en-US" altLang="en-US"/>
              <a:t>/V</a:t>
            </a:r>
            <a:r>
              <a:rPr lang="en-US" altLang="en-US" baseline="-25000"/>
              <a:t>s</a:t>
            </a:r>
            <a:r>
              <a:rPr lang="en-US" altLang="en-US"/>
              <a:t>I</a:t>
            </a:r>
            <a:r>
              <a:rPr lang="en-US" altLang="en-US" baseline="-25000"/>
              <a:t>s</a:t>
            </a:r>
            <a:endParaRPr lang="en-US" altLang="en-US"/>
          </a:p>
          <a:p>
            <a:pPr lvl="1"/>
            <a:r>
              <a:rPr lang="en-US" altLang="en-US"/>
              <a:t>V</a:t>
            </a:r>
            <a:r>
              <a:rPr lang="en-US" altLang="en-US" baseline="-25000"/>
              <a:t>s</a:t>
            </a:r>
            <a:r>
              <a:rPr lang="en-US" altLang="en-US"/>
              <a:t>, I</a:t>
            </a:r>
            <a:r>
              <a:rPr lang="en-US" altLang="en-US" baseline="-25000"/>
              <a:t>s</a:t>
            </a:r>
            <a:r>
              <a:rPr lang="en-US" altLang="en-US"/>
              <a:t> are rms voltage and current of the transformer secondary</a:t>
            </a:r>
          </a:p>
        </p:txBody>
      </p:sp>
      <p:graphicFrame>
        <p:nvGraphicFramePr>
          <p:cNvPr id="73735" name="Object 7"/>
          <p:cNvGraphicFramePr>
            <a:graphicFrameLocks noGrp="1" noChangeAspect="1"/>
          </p:cNvGraphicFramePr>
          <p:nvPr>
            <p:ph sz="half" idx="2"/>
          </p:nvPr>
        </p:nvGraphicFramePr>
        <p:xfrm>
          <a:off x="1828800" y="2389188"/>
          <a:ext cx="4800600" cy="1127125"/>
        </p:xfrm>
        <a:graphic>
          <a:graphicData uri="http://schemas.openxmlformats.org/presentationml/2006/ole">
            <mc:AlternateContent xmlns:mc="http://schemas.openxmlformats.org/markup-compatibility/2006">
              <mc:Choice xmlns:v="urn:schemas-microsoft-com:vml" Requires="v">
                <p:oleObj spid="_x0000_s3120" name="Equation" r:id="rId4" imgW="3352680" imgH="787320" progId="Equation.DSMT4">
                  <p:embed/>
                </p:oleObj>
              </mc:Choice>
              <mc:Fallback>
                <p:oleObj name="Equation" r:id="rId4" imgW="3352680" imgH="7873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389188"/>
                        <a:ext cx="480060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417191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title"/>
          </p:nvPr>
        </p:nvSpPr>
        <p:spPr/>
        <p:txBody>
          <a:bodyPr/>
          <a:lstStyle/>
          <a:p>
            <a:r>
              <a:rPr lang="en-US" altLang="en-US" sz="3600"/>
              <a:t>Input Voltage and Current</a:t>
            </a:r>
          </a:p>
        </p:txBody>
      </p:sp>
      <p:pic>
        <p:nvPicPr>
          <p:cNvPr id="8197" name="Picture 5" descr="scan000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0" y="2133600"/>
            <a:ext cx="7315200" cy="3505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8765202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z="3600"/>
              <a:t>Performance Parameters (continued)</a:t>
            </a:r>
          </a:p>
        </p:txBody>
      </p:sp>
      <p:sp>
        <p:nvSpPr>
          <p:cNvPr id="76803" name="Rectangle 3"/>
          <p:cNvSpPr>
            <a:spLocks noGrp="1" noChangeArrowheads="1"/>
          </p:cNvSpPr>
          <p:nvPr>
            <p:ph type="body" sz="half" idx="1"/>
          </p:nvPr>
        </p:nvSpPr>
        <p:spPr>
          <a:xfrm>
            <a:off x="457200" y="1600200"/>
            <a:ext cx="7772400" cy="4525963"/>
          </a:xfrm>
        </p:spPr>
        <p:txBody>
          <a:bodyPr/>
          <a:lstStyle/>
          <a:p>
            <a:r>
              <a:rPr lang="en-US" altLang="en-US"/>
              <a:t>Displacement angle, </a:t>
            </a:r>
            <a:r>
              <a:rPr lang="el-GR" altLang="en-US">
                <a:cs typeface="Arial" charset="0"/>
              </a:rPr>
              <a:t>Φ</a:t>
            </a:r>
            <a:endParaRPr lang="en-US" altLang="en-US">
              <a:cs typeface="Arial" charset="0"/>
            </a:endParaRPr>
          </a:p>
          <a:p>
            <a:r>
              <a:rPr lang="en-US" altLang="en-US">
                <a:cs typeface="Arial" charset="0"/>
              </a:rPr>
              <a:t>Displacement Factor, DF</a:t>
            </a:r>
          </a:p>
          <a:p>
            <a:pPr lvl="1"/>
            <a:r>
              <a:rPr lang="en-US" altLang="en-US">
                <a:cs typeface="Arial" charset="0"/>
              </a:rPr>
              <a:t>DF = cos(</a:t>
            </a:r>
            <a:r>
              <a:rPr lang="el-GR" altLang="en-US">
                <a:cs typeface="Arial" charset="0"/>
              </a:rPr>
              <a:t>Φ</a:t>
            </a:r>
            <a:r>
              <a:rPr lang="en-US" altLang="en-US">
                <a:cs typeface="Arial" charset="0"/>
              </a:rPr>
              <a:t>)</a:t>
            </a:r>
          </a:p>
          <a:p>
            <a:r>
              <a:rPr lang="en-US" altLang="en-US">
                <a:cs typeface="Arial" charset="0"/>
              </a:rPr>
              <a:t>Harmonic Factor, HF</a:t>
            </a:r>
          </a:p>
          <a:p>
            <a:pPr lvl="1"/>
            <a:endParaRPr lang="en-US" altLang="en-US">
              <a:cs typeface="Arial" charset="0"/>
            </a:endParaRPr>
          </a:p>
          <a:p>
            <a:pPr lvl="1"/>
            <a:endParaRPr lang="el-GR" altLang="en-US" sz="3200">
              <a:cs typeface="Arial" charset="0"/>
            </a:endParaRPr>
          </a:p>
        </p:txBody>
      </p:sp>
      <p:graphicFrame>
        <p:nvGraphicFramePr>
          <p:cNvPr id="76807" name="Object 7"/>
          <p:cNvGraphicFramePr>
            <a:graphicFrameLocks noGrp="1" noChangeAspect="1"/>
          </p:cNvGraphicFramePr>
          <p:nvPr>
            <p:ph sz="half" idx="2"/>
          </p:nvPr>
        </p:nvGraphicFramePr>
        <p:xfrm>
          <a:off x="762000" y="4114800"/>
          <a:ext cx="7620000" cy="1954213"/>
        </p:xfrm>
        <a:graphic>
          <a:graphicData uri="http://schemas.openxmlformats.org/presentationml/2006/ole">
            <mc:AlternateContent xmlns:mc="http://schemas.openxmlformats.org/markup-compatibility/2006">
              <mc:Choice xmlns:v="urn:schemas-microsoft-com:vml" Requires="v">
                <p:oleObj spid="_x0000_s4144" name="Equation" r:id="rId4" imgW="3365280" imgH="863280" progId="Equation.DSMT4">
                  <p:embed/>
                </p:oleObj>
              </mc:Choice>
              <mc:Fallback>
                <p:oleObj name="Equation" r:id="rId4" imgW="3365280" imgH="8632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114800"/>
                        <a:ext cx="7620000"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6645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1329</TotalTime>
  <Words>5187</Words>
  <Application>Microsoft Office PowerPoint</Application>
  <PresentationFormat>On-screen Show (4:3)</PresentationFormat>
  <Paragraphs>1083</Paragraphs>
  <Slides>164</Slides>
  <Notes>35</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164</vt:i4>
      </vt:variant>
    </vt:vector>
  </HeadingPairs>
  <TitlesOfParts>
    <vt:vector size="167" baseType="lpstr">
      <vt:lpstr>Office Theme</vt:lpstr>
      <vt:lpstr>Equation</vt:lpstr>
      <vt:lpstr>Bitmap Image</vt:lpstr>
      <vt:lpstr>Basic Electronics Engineering</vt:lpstr>
      <vt:lpstr>Module 1: Semiconductor Diodes &amp; Diode Circuits </vt:lpstr>
      <vt:lpstr>Prerequisites</vt:lpstr>
      <vt:lpstr>Student Learning Outcomes</vt:lpstr>
      <vt:lpstr>Semiconductor  Material: Ge, Si and GaAs</vt:lpstr>
      <vt:lpstr>Si and Ge atomic structure</vt:lpstr>
      <vt:lpstr>GaAs</vt:lpstr>
      <vt:lpstr>Covalent bonding of Si and GaAs</vt:lpstr>
      <vt:lpstr>Electron-hole pair interaction</vt:lpstr>
      <vt:lpstr>Covalent bonding of GaAs</vt:lpstr>
      <vt:lpstr>Intrinsic carriers (300K)</vt:lpstr>
      <vt:lpstr>Temperature effect on SM: </vt:lpstr>
      <vt:lpstr> Different Types of Solids  </vt:lpstr>
      <vt:lpstr>Extrinsic Materials: N- type</vt:lpstr>
      <vt:lpstr>PowerPoint Presentation</vt:lpstr>
      <vt:lpstr>P-type semiconductor</vt:lpstr>
      <vt:lpstr>Summary of charge carriers</vt:lpstr>
      <vt:lpstr>Electron-Hole density</vt:lpstr>
      <vt:lpstr>Electron versus hole flow</vt:lpstr>
      <vt:lpstr>Majority and Minority Carriers</vt:lpstr>
      <vt:lpstr>Semiconductor Diode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Shockley’s Equation</vt:lpstr>
      <vt:lpstr>???</vt:lpstr>
      <vt:lpstr>PowerPoint Presentation</vt:lpstr>
      <vt:lpstr>???</vt:lpstr>
      <vt:lpstr>PowerPoint Presentation</vt:lpstr>
      <vt:lpstr>PowerPoint Presentation</vt:lpstr>
      <vt:lpstr>Knee voltage…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Ans</vt:lpstr>
      <vt:lpstr>???</vt:lpstr>
      <vt:lpstr>Ans</vt:lpstr>
      <vt:lpstr>Ans</vt:lpstr>
      <vt:lpstr>PowerPoint Presentation</vt:lpstr>
      <vt:lpstr>PowerPoint Presentation</vt:lpstr>
      <vt:lpstr>Simplified equivalent circuit</vt:lpstr>
      <vt:lpstr>Ideal Equivalent circuit</vt:lpstr>
      <vt:lpstr>PowerPoint Presentation</vt:lpstr>
      <vt:lpstr>PowerPoint Presentation</vt:lpstr>
      <vt:lpstr>PowerPoint Presentation</vt:lpstr>
      <vt:lpstr>PowerPoint Presentation</vt:lpstr>
      <vt:lpstr>PowerPoint Presentation</vt:lpstr>
      <vt:lpstr>Zener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LED…….What is an LED?</vt:lpstr>
      <vt:lpstr>Inside a Light Emitting Diode</vt:lpstr>
      <vt:lpstr>LED: How It Works</vt:lpstr>
      <vt:lpstr>LED: How It Works</vt:lpstr>
      <vt:lpstr>LED: How It Works</vt:lpstr>
      <vt:lpstr>Kinds of LEDs</vt:lpstr>
      <vt:lpstr>How to Connect a LED:</vt:lpstr>
      <vt:lpstr>How to Connect a LED:</vt:lpstr>
      <vt:lpstr>Connect LED to BS2</vt:lpstr>
      <vt:lpstr>Connect Multiple LEDs to BS2</vt:lpstr>
      <vt:lpstr>Case Study: Blinking LED</vt:lpstr>
      <vt:lpstr>Case Study: Blinking LED</vt:lpstr>
      <vt:lpstr>Experiments</vt:lpstr>
      <vt:lpstr>Diode as a Rectifier</vt:lpstr>
      <vt:lpstr>Single-Phase Half-Wave Rectifier</vt:lpstr>
      <vt:lpstr>Waveforms</vt:lpstr>
      <vt:lpstr>Single-Phase Half-Wave Rectifier</vt:lpstr>
      <vt:lpstr>Performance Parameters</vt:lpstr>
      <vt:lpstr>Performance Parameters (continued)</vt:lpstr>
      <vt:lpstr>Performance Parameters (continued)</vt:lpstr>
      <vt:lpstr>Input Voltage and Current</vt:lpstr>
      <vt:lpstr>Performance Parameters (continued)</vt:lpstr>
      <vt:lpstr>Performance Parameters (continued)</vt:lpstr>
      <vt:lpstr>Performance Parameters (continued)</vt:lpstr>
      <vt:lpstr>Example 3.1</vt:lpstr>
      <vt:lpstr>Determine the Average Voltage, Vdc</vt:lpstr>
      <vt:lpstr>PowerPoint Presentation</vt:lpstr>
      <vt:lpstr>Determine the rms Voltage, Vrms </vt:lpstr>
      <vt:lpstr>Determine Pdc, Pac, and η</vt:lpstr>
      <vt:lpstr>Determine FF and RF</vt:lpstr>
      <vt:lpstr>Determine the TUF</vt:lpstr>
      <vt:lpstr>Determine the PIV</vt:lpstr>
      <vt:lpstr>Determine CF </vt:lpstr>
      <vt:lpstr>Determine PF</vt:lpstr>
      <vt:lpstr>Summary – Half-Wave Rectifier</vt:lpstr>
      <vt:lpstr>Half-Wave Rectifier with R-L Load</vt:lpstr>
      <vt:lpstr>Waveforms of Current and Voltage</vt:lpstr>
      <vt:lpstr>Average Output Voltage</vt:lpstr>
      <vt:lpstr>Waveforms with Dm installed</vt:lpstr>
      <vt:lpstr>Application as a Battery Charger</vt:lpstr>
      <vt:lpstr>Waveforms for the Battery Charger</vt:lpstr>
      <vt:lpstr>FULL WAVE RECTIFIER</vt:lpstr>
      <vt:lpstr>Single-Phase Full-Wave Rectifier</vt:lpstr>
      <vt:lpstr>Waveforms for the Full-Wave Rectifier</vt:lpstr>
      <vt:lpstr>Single-Phase Full-Wave Rectifier</vt:lpstr>
      <vt:lpstr>Full-Wave Bridge Rectifier</vt:lpstr>
      <vt:lpstr>Waveforms for the Full-Wave Bridge</vt:lpstr>
      <vt:lpstr>Full-Wave Bridge with Waveforms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Half Wave Rectifier</vt:lpstr>
      <vt:lpstr>PowerPoint Presentation</vt:lpstr>
      <vt:lpstr>PowerPoint Presentation</vt:lpstr>
      <vt:lpstr>PowerPoint Presentation</vt:lpstr>
      <vt:lpstr>Clipper and Clamper Circuits</vt:lpstr>
      <vt:lpstr>Clippers</vt:lpstr>
      <vt:lpstr>Types of clippers</vt:lpstr>
      <vt:lpstr>THUMB RULE</vt:lpstr>
      <vt:lpstr>Negative Series clipper </vt:lpstr>
      <vt:lpstr>Positive shunt clipper</vt:lpstr>
      <vt:lpstr>Biased Shunt Clippers</vt:lpstr>
      <vt:lpstr>Negative Shunt Biased clipper with Reverse polarity</vt:lpstr>
      <vt:lpstr>Positive Shunt Biased clipper with Reverse polarity</vt:lpstr>
      <vt:lpstr>PowerPoint Presentation</vt:lpstr>
      <vt:lpstr>Combinational Clipper</vt:lpstr>
      <vt:lpstr>Clampers  </vt:lpstr>
      <vt:lpstr>Positive half cycle</vt:lpstr>
      <vt:lpstr>Negative Half cycle</vt:lpstr>
      <vt:lpstr>Question </vt:lpstr>
      <vt:lpstr>PowerPoint Presentation</vt:lpstr>
      <vt:lpstr>For Next cycle</vt:lpstr>
      <vt:lpstr>Question 2 </vt:lpstr>
      <vt:lpstr>PowerPoint Presentation</vt:lpstr>
      <vt:lpstr>Summary</vt:lpstr>
      <vt:lpstr>Clampers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Semiconductor Diodes &amp; Diode Circuits</dc:title>
  <dc:creator>User</dc:creator>
  <cp:lastModifiedBy>Garima Vyas</cp:lastModifiedBy>
  <cp:revision>107</cp:revision>
  <dcterms:created xsi:type="dcterms:W3CDTF">2016-07-13T11:12:23Z</dcterms:created>
  <dcterms:modified xsi:type="dcterms:W3CDTF">2017-08-01T04:42:52Z</dcterms:modified>
</cp:coreProperties>
</file>